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Lst>
  <p:sldSz cy="5143500" cx="9144000"/>
  <p:notesSz cx="6858000" cy="9144000"/>
  <p:embeddedFontLst>
    <p:embeddedFont>
      <p:font typeface="Raleway"/>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6700DC4-500F-4B4F-90CD-EDED135B9FAD}">
  <a:tblStyle styleId="{56700DC4-500F-4B4F-90CD-EDED135B9FAD}"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commentAuthors" Target="commentAuthors.xml"/><Relationship Id="rId6" Type="http://schemas.openxmlformats.org/officeDocument/2006/relationships/slideMaster" Target="slideMasters/slideMaster1.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Raleway-bold.fntdata"/><Relationship Id="rId30" Type="http://schemas.openxmlformats.org/officeDocument/2006/relationships/font" Target="fonts/Raleway-regular.fntdata"/><Relationship Id="rId11" Type="http://schemas.openxmlformats.org/officeDocument/2006/relationships/slide" Target="slides/slide4.xml"/><Relationship Id="rId33" Type="http://schemas.openxmlformats.org/officeDocument/2006/relationships/font" Target="fonts/Raleway-boldItalic.fntdata"/><Relationship Id="rId10" Type="http://schemas.openxmlformats.org/officeDocument/2006/relationships/slide" Target="slides/slide3.xml"/><Relationship Id="rId32" Type="http://schemas.openxmlformats.org/officeDocument/2006/relationships/font" Target="fonts/Raleway-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6-30T12:36:25.990">
    <p:pos x="6000" y="0"/>
    <p:text>Makes sense, this is how it works in Brawl Stars (a 2nd place finish counts as a "win" in Showdown (i.e. battle royale) mode, where it's harder to properly win
-Mike Rosser</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g3719cbd0bb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3719cbd0bb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7" name="Google Shape;12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5" name="Google Shape;135;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1" name="Google Shape;141;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 name="Google Shape;149;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 name="Google Shape;157;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 name="Google Shape;165;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 name="Google Shape;174;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7" name="Google Shape;18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3" name="Google Shape;19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 name="Google Shape;200;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6" name="Google Shape;20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 name="Google Shape;6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 name="Google Shape;7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 name="Google Shape;8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 name="Google Shape;9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 name="Google Shape;9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1" name="Google Shape;11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0" t="0"/>
          <a:stretch/>
        </p:blipFill>
        <p:spPr>
          <a:xfrm>
            <a:off x="0" y="625"/>
            <a:ext cx="9144001" cy="5142250"/>
          </a:xfrm>
          <a:prstGeom prst="rect">
            <a:avLst/>
          </a:prstGeom>
          <a:noFill/>
          <a:ln>
            <a:noFill/>
          </a:ln>
        </p:spPr>
      </p:pic>
      <p:sp>
        <p:nvSpPr>
          <p:cNvPr id="12" name="Google Shape;12;p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3" name="Google Shape;13;p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4" name="Google Shape;14;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7" name="Shape 47"/>
        <p:cNvGrpSpPr/>
        <p:nvPr/>
      </p:nvGrpSpPr>
      <p:grpSpPr>
        <a:xfrm>
          <a:off x="0" y="0"/>
          <a:ext cx="0" cy="0"/>
          <a:chOff x="0" y="0"/>
          <a:chExt cx="0" cy="0"/>
        </a:xfrm>
      </p:grpSpPr>
      <p:sp>
        <p:nvSpPr>
          <p:cNvPr id="48" name="Google Shape;48;p11"/>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9" name="Google Shape;49;p11"/>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0" name="Google Shape;50;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1" name="Shape 51"/>
        <p:cNvGrpSpPr/>
        <p:nvPr/>
      </p:nvGrpSpPr>
      <p:grpSpPr>
        <a:xfrm>
          <a:off x="0" y="0"/>
          <a:ext cx="0" cy="0"/>
          <a:chOff x="0" y="0"/>
          <a:chExt cx="0" cy="0"/>
        </a:xfrm>
      </p:grpSpPr>
      <p:sp>
        <p:nvSpPr>
          <p:cNvPr id="52" name="Google Shape;52;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3"/>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7" name="Google Shape;17;p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8" name="Google Shape;18;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sp>
        <p:nvSpPr>
          <p:cNvPr id="20" name="Google Shape;20;p4"/>
          <p:cNvSpPr/>
          <p:nvPr/>
        </p:nvSpPr>
        <p:spPr>
          <a:xfrm>
            <a:off x="0" y="25"/>
            <a:ext cx="9144000" cy="5143500"/>
          </a:xfrm>
          <a:prstGeom prst="rect">
            <a:avLst/>
          </a:prstGeom>
          <a:gradFill>
            <a:gsLst>
              <a:gs pos="0">
                <a:srgbClr val="009DDA"/>
              </a:gs>
              <a:gs pos="100000">
                <a:srgbClr val="332574"/>
              </a:gs>
            </a:gsLst>
            <a:lin ang="18900044" scaled="0"/>
          </a:gra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Google Shape;21;p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Clr>
                <a:schemeClr val="lt1"/>
              </a:buClr>
              <a:buSzPts val="4300"/>
              <a:buNone/>
              <a:defRPr b="1" sz="4300">
                <a:solidFill>
                  <a:schemeClr val="lt1"/>
                </a:solidFill>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2" name="Google Shape;22;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5"/>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7" name="Google Shape;27;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6"/>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0" name="Google Shape;30;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7"/>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3" name="Google Shape;33;p7"/>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4" name="Google Shape;34;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5" name="Shape 35"/>
        <p:cNvGrpSpPr/>
        <p:nvPr/>
      </p:nvGrpSpPr>
      <p:grpSpPr>
        <a:xfrm>
          <a:off x="0" y="0"/>
          <a:ext cx="0" cy="0"/>
          <a:chOff x="0" y="0"/>
          <a:chExt cx="0" cy="0"/>
        </a:xfrm>
      </p:grpSpPr>
      <p:sp>
        <p:nvSpPr>
          <p:cNvPr id="36" name="Google Shape;36;p8"/>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7" name="Google Shape;37;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9"/>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1" name="Google Shape;41;p9"/>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2" name="Google Shape;42;p9"/>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3" name="Google Shape;43;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4" name="Shape 44"/>
        <p:cNvGrpSpPr/>
        <p:nvPr/>
      </p:nvGrpSpPr>
      <p:grpSpPr>
        <a:xfrm>
          <a:off x="0" y="0"/>
          <a:ext cx="0" cy="0"/>
          <a:chOff x="0" y="0"/>
          <a:chExt cx="0" cy="0"/>
        </a:xfrm>
      </p:grpSpPr>
      <p:sp>
        <p:nvSpPr>
          <p:cNvPr id="45" name="Google Shape;45;p10"/>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6" name="Google Shape;46;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pic>
        <p:nvPicPr>
          <p:cNvPr id="6" name="Google Shape;6;p1"/>
          <p:cNvPicPr preferRelativeResize="0"/>
          <p:nvPr/>
        </p:nvPicPr>
        <p:blipFill rotWithShape="1">
          <a:blip r:embed="rId1">
            <a:alphaModFix/>
          </a:blip>
          <a:srcRect b="0" l="0" r="0" t="0"/>
          <a:stretch/>
        </p:blipFill>
        <p:spPr>
          <a:xfrm>
            <a:off x="0" y="0"/>
            <a:ext cx="9143990" cy="5143500"/>
          </a:xfrm>
          <a:prstGeom prst="rect">
            <a:avLst/>
          </a:prstGeom>
          <a:noFill/>
          <a:ln>
            <a:noFill/>
          </a:ln>
        </p:spPr>
      </p:pic>
      <p:sp>
        <p:nvSpPr>
          <p:cNvPr id="7" name="Google Shape;7;p1"/>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1pPr>
            <a:lvl2pPr lvl="1"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2pPr>
            <a:lvl3pPr lvl="2"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3pPr>
            <a:lvl4pPr lvl="3"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4pPr>
            <a:lvl5pPr lvl="4"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5pPr>
            <a:lvl6pPr lvl="5"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6pPr>
            <a:lvl7pPr lvl="6"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7pPr>
            <a:lvl8pPr lvl="7"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8pPr>
            <a:lvl9pPr lvl="8"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9pPr>
          </a:lstStyle>
          <a:p/>
        </p:txBody>
      </p:sp>
      <p:sp>
        <p:nvSpPr>
          <p:cNvPr id="8" name="Google Shape;8;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Raleway"/>
              <a:buChar char="●"/>
              <a:defRPr b="0" i="0" sz="1800" u="none" cap="none" strike="noStrike">
                <a:solidFill>
                  <a:schemeClr val="dk2"/>
                </a:solidFill>
                <a:latin typeface="Raleway"/>
                <a:ea typeface="Raleway"/>
                <a:cs typeface="Raleway"/>
                <a:sym typeface="Raleway"/>
              </a:defRPr>
            </a:lvl1pPr>
            <a:lvl2pPr indent="-317500" lvl="1" marL="9144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2pPr>
            <a:lvl3pPr indent="-317500" lvl="2" marL="13716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3pPr>
            <a:lvl4pPr indent="-317500" lvl="3" marL="18288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4pPr>
            <a:lvl5pPr indent="-317500" lvl="4" marL="22860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5pPr>
            <a:lvl6pPr indent="-317500" lvl="5" marL="27432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6pPr>
            <a:lvl7pPr indent="-317500" lvl="6" marL="32004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7pPr>
            <a:lvl8pPr indent="-317500" lvl="7" marL="36576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8pPr>
            <a:lvl9pPr indent="-317500" lvl="8" marL="41148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9pPr>
          </a:lstStyle>
          <a:p/>
        </p:txBody>
      </p:sp>
      <p:sp>
        <p:nvSpPr>
          <p:cNvPr id="9" name="Google Shape;9;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1.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9.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comments" Target="../comments/commen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p13"/>
          <p:cNvSpPr txBox="1"/>
          <p:nvPr>
            <p:ph type="title"/>
          </p:nvPr>
        </p:nvSpPr>
        <p:spPr>
          <a:xfrm>
            <a:off x="1166250" y="4208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Context</a:t>
            </a:r>
            <a:endParaRPr/>
          </a:p>
        </p:txBody>
      </p:sp>
      <p:sp>
        <p:nvSpPr>
          <p:cNvPr id="58" name="Google Shape;58;p1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These slides were made to present some work I had done on the existing leaderboards that were live in Ticket to Ride at the time. The version of the leaderboards which was launched had resulted in an undesirable outcome: a large number of the playerbase were stuck in the lowest rank.</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These suggestions were intended to alleviate the issue and reiterate the design department’s feeling that for the more competitively minded </a:t>
            </a:r>
            <a:r>
              <a:rPr lang="en-GB"/>
              <a:t>players, it was important to include a more transparent and granular rating system at the top end.</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2"/>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Option 2 - Moderate, Reduced Thresholds</a:t>
            </a:r>
            <a:endParaRPr/>
          </a:p>
        </p:txBody>
      </p:sp>
      <p:sp>
        <p:nvSpPr>
          <p:cNvPr id="122" name="Google Shape;122;p22"/>
          <p:cNvSpPr txBox="1"/>
          <p:nvPr>
            <p:ph idx="1" type="body"/>
          </p:nvPr>
        </p:nvSpPr>
        <p:spPr>
          <a:xfrm>
            <a:off x="311700" y="1152475"/>
            <a:ext cx="8520600" cy="782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rPr lang="en-GB"/>
              <a:t>We see a continuation of the same effect with higher punishments/rewards</a:t>
            </a:r>
            <a:endParaRPr/>
          </a:p>
        </p:txBody>
      </p:sp>
      <p:pic>
        <p:nvPicPr>
          <p:cNvPr id="123" name="Google Shape;123;p22"/>
          <p:cNvPicPr preferRelativeResize="0"/>
          <p:nvPr/>
        </p:nvPicPr>
        <p:blipFill rotWithShape="1">
          <a:blip r:embed="rId3">
            <a:alphaModFix/>
          </a:blip>
          <a:srcRect b="0" l="0" r="0" t="0"/>
          <a:stretch/>
        </p:blipFill>
        <p:spPr>
          <a:xfrm>
            <a:off x="878200" y="1934875"/>
            <a:ext cx="2258039" cy="2903824"/>
          </a:xfrm>
          <a:prstGeom prst="rect">
            <a:avLst/>
          </a:prstGeom>
          <a:noFill/>
          <a:ln>
            <a:noFill/>
          </a:ln>
        </p:spPr>
      </p:pic>
      <p:pic>
        <p:nvPicPr>
          <p:cNvPr id="124" name="Google Shape;124;p22"/>
          <p:cNvPicPr preferRelativeResize="0"/>
          <p:nvPr/>
        </p:nvPicPr>
        <p:blipFill rotWithShape="1">
          <a:blip r:embed="rId4">
            <a:alphaModFix/>
          </a:blip>
          <a:srcRect b="0" l="0" r="0" t="0"/>
          <a:stretch/>
        </p:blipFill>
        <p:spPr>
          <a:xfrm>
            <a:off x="3564023" y="1934875"/>
            <a:ext cx="4652573" cy="29038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3"/>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Option 3 - Radical, Reduced Thresholds</a:t>
            </a:r>
            <a:endParaRPr/>
          </a:p>
        </p:txBody>
      </p:sp>
      <p:sp>
        <p:nvSpPr>
          <p:cNvPr id="130" name="Google Shape;130;p23"/>
          <p:cNvSpPr txBox="1"/>
          <p:nvPr>
            <p:ph idx="1" type="body"/>
          </p:nvPr>
        </p:nvSpPr>
        <p:spPr>
          <a:xfrm>
            <a:off x="311700" y="1152475"/>
            <a:ext cx="8520600" cy="782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rPr lang="en-GB"/>
              <a:t>With the combination of radical punishments/rewards and the reduced thresholds, more players end up in Silver than Bronze. </a:t>
            </a:r>
            <a:endParaRPr/>
          </a:p>
        </p:txBody>
      </p:sp>
      <p:pic>
        <p:nvPicPr>
          <p:cNvPr id="131" name="Google Shape;131;p23"/>
          <p:cNvPicPr preferRelativeResize="0"/>
          <p:nvPr/>
        </p:nvPicPr>
        <p:blipFill rotWithShape="1">
          <a:blip r:embed="rId3">
            <a:alphaModFix/>
          </a:blip>
          <a:srcRect b="0" l="0" r="0" t="0"/>
          <a:stretch/>
        </p:blipFill>
        <p:spPr>
          <a:xfrm>
            <a:off x="3555664" y="1984050"/>
            <a:ext cx="4704849" cy="2903825"/>
          </a:xfrm>
          <a:prstGeom prst="rect">
            <a:avLst/>
          </a:prstGeom>
          <a:noFill/>
          <a:ln>
            <a:noFill/>
          </a:ln>
        </p:spPr>
      </p:pic>
      <p:pic>
        <p:nvPicPr>
          <p:cNvPr id="132" name="Google Shape;132;p23"/>
          <p:cNvPicPr preferRelativeResize="0"/>
          <p:nvPr/>
        </p:nvPicPr>
        <p:blipFill rotWithShape="1">
          <a:blip r:embed="rId4">
            <a:alphaModFix/>
          </a:blip>
          <a:srcRect b="0" l="0" r="0" t="0"/>
          <a:stretch/>
        </p:blipFill>
        <p:spPr>
          <a:xfrm>
            <a:off x="890052" y="1963064"/>
            <a:ext cx="2258050" cy="292628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4"/>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Formula Value and Threshold Suggestions</a:t>
            </a:r>
            <a:endParaRPr/>
          </a:p>
        </p:txBody>
      </p:sp>
      <p:sp>
        <p:nvSpPr>
          <p:cNvPr id="138" name="Google Shape;138;p2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GB" sz="1300"/>
              <a:t>I would suggest using the Moderate values for the new formula, and using the reduced thresholds. The conservative values, with either thresholds do not make much difference to the rank distribution and might not be enough to achieve the more competitive outcomes we are seeking with this rework. </a:t>
            </a:r>
            <a:endParaRPr sz="1300"/>
          </a:p>
          <a:p>
            <a:pPr indent="0" lvl="0" marL="0" rtl="0" algn="l">
              <a:lnSpc>
                <a:spcPct val="115000"/>
              </a:lnSpc>
              <a:spcBef>
                <a:spcPts val="1200"/>
              </a:spcBef>
              <a:spcAft>
                <a:spcPts val="1200"/>
              </a:spcAft>
              <a:buSzPts val="1800"/>
              <a:buNone/>
            </a:pPr>
            <a:r>
              <a:rPr lang="en-GB" sz="1300"/>
              <a:t>The moderate values with reduced thresholds change the distribution and make ‘fair’ games more accessible, which is important when we will punish ‘unfair’ games more heavily. Radical values have similar, desirable effects however the associated volatility that players would experience with their ranks would be quite frustrating for them.</a:t>
            </a:r>
            <a:endParaRPr sz="13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5"/>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Further suggestion: Top Rank MMR reveal</a:t>
            </a:r>
            <a:endParaRPr/>
          </a:p>
        </p:txBody>
      </p:sp>
      <p:sp>
        <p:nvSpPr>
          <p:cNvPr id="144" name="Google Shape;144;p25"/>
          <p:cNvSpPr txBox="1"/>
          <p:nvPr>
            <p:ph idx="1" type="body"/>
          </p:nvPr>
        </p:nvSpPr>
        <p:spPr>
          <a:xfrm>
            <a:off x="311700" y="1152475"/>
            <a:ext cx="8520600" cy="1277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688"/>
              <a:buNone/>
            </a:pPr>
            <a:r>
              <a:rPr lang="en-GB" sz="912">
                <a:solidFill>
                  <a:schemeClr val="dk1"/>
                </a:solidFill>
              </a:rPr>
              <a:t>This system, seen in games such as Hearthstone, or Clash Royale assigns players a skill rating but hides this from all players other than those in the top rank. This allows the most competitively minded players to get the experience they want from these games without placing the pressure and stress of a skill rating system onto those who play more casually. These systems typically involve some upwards pressure such as rank floors, loss forgiveness, win streak bonuses (without loss streak penalties), and season end star bonuses/multipliers to help competitively minded players spend more time in the numerically rated section of the system. </a:t>
            </a:r>
            <a:endParaRPr sz="912">
              <a:solidFill>
                <a:schemeClr val="dk1"/>
              </a:solidFill>
            </a:endParaRPr>
          </a:p>
          <a:p>
            <a:pPr indent="0" lvl="0" marL="0" rtl="0" algn="l">
              <a:lnSpc>
                <a:spcPct val="115000"/>
              </a:lnSpc>
              <a:spcBef>
                <a:spcPts val="1200"/>
              </a:spcBef>
              <a:spcAft>
                <a:spcPts val="1200"/>
              </a:spcAft>
              <a:buSzPts val="688"/>
              <a:buNone/>
            </a:pPr>
            <a:r>
              <a:rPr lang="en-GB" sz="912">
                <a:solidFill>
                  <a:schemeClr val="dk1"/>
                </a:solidFill>
              </a:rPr>
              <a:t>In our games this would mean that when a player reaches the diamond rank their skill rating is revealed and changes dynamically game by game, and the leaderboard becomes more focused on win rate than total wins. This would also greatly benefit from the same upwards pressure systems seen in other games that use this ranking system.</a:t>
            </a:r>
            <a:endParaRPr sz="912">
              <a:solidFill>
                <a:schemeClr val="dk1"/>
              </a:solidFill>
            </a:endParaRPr>
          </a:p>
        </p:txBody>
      </p:sp>
      <p:pic>
        <p:nvPicPr>
          <p:cNvPr id="145" name="Google Shape;145;p25"/>
          <p:cNvPicPr preferRelativeResize="0"/>
          <p:nvPr/>
        </p:nvPicPr>
        <p:blipFill rotWithShape="1">
          <a:blip r:embed="rId3">
            <a:alphaModFix/>
          </a:blip>
          <a:srcRect b="0" l="0" r="0" t="0"/>
          <a:stretch/>
        </p:blipFill>
        <p:spPr>
          <a:xfrm>
            <a:off x="1377125" y="2878300"/>
            <a:ext cx="2932679" cy="1999924"/>
          </a:xfrm>
          <a:prstGeom prst="rect">
            <a:avLst/>
          </a:prstGeom>
          <a:noFill/>
          <a:ln>
            <a:noFill/>
          </a:ln>
        </p:spPr>
      </p:pic>
      <p:pic>
        <p:nvPicPr>
          <p:cNvPr id="146" name="Google Shape;146;p25"/>
          <p:cNvPicPr preferRelativeResize="0"/>
          <p:nvPr/>
        </p:nvPicPr>
        <p:blipFill rotWithShape="1">
          <a:blip r:embed="rId4">
            <a:alphaModFix/>
          </a:blip>
          <a:srcRect b="0" l="0" r="0" t="0"/>
          <a:stretch/>
        </p:blipFill>
        <p:spPr>
          <a:xfrm>
            <a:off x="4941954" y="2878300"/>
            <a:ext cx="3348710" cy="19999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6"/>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Bigger Losses, Reduced Thresholds</a:t>
            </a:r>
            <a:endParaRPr/>
          </a:p>
        </p:txBody>
      </p:sp>
      <p:pic>
        <p:nvPicPr>
          <p:cNvPr id="152" name="Google Shape;152;p26"/>
          <p:cNvPicPr preferRelativeResize="0"/>
          <p:nvPr/>
        </p:nvPicPr>
        <p:blipFill rotWithShape="1">
          <a:blip r:embed="rId3">
            <a:alphaModFix/>
          </a:blip>
          <a:srcRect b="0" l="0" r="0" t="0"/>
          <a:stretch/>
        </p:blipFill>
        <p:spPr>
          <a:xfrm>
            <a:off x="3591503" y="1813003"/>
            <a:ext cx="5240799" cy="3234625"/>
          </a:xfrm>
          <a:prstGeom prst="rect">
            <a:avLst/>
          </a:prstGeom>
          <a:noFill/>
          <a:ln>
            <a:noFill/>
          </a:ln>
        </p:spPr>
      </p:pic>
      <p:graphicFrame>
        <p:nvGraphicFramePr>
          <p:cNvPr id="153" name="Google Shape;153;p26"/>
          <p:cNvGraphicFramePr/>
          <p:nvPr/>
        </p:nvGraphicFramePr>
        <p:xfrm>
          <a:off x="224125" y="1954000"/>
          <a:ext cx="3000000" cy="3000000"/>
        </p:xfrm>
        <a:graphic>
          <a:graphicData uri="http://schemas.openxmlformats.org/drawingml/2006/table">
            <a:tbl>
              <a:tblPr>
                <a:noFill/>
                <a:tableStyleId>{56700DC4-500F-4B4F-90CD-EDED135B9FAD}</a:tableStyleId>
              </a:tblPr>
              <a:tblGrid>
                <a:gridCol w="620875"/>
                <a:gridCol w="620875"/>
                <a:gridCol w="620875"/>
                <a:gridCol w="620875"/>
                <a:gridCol w="620875"/>
              </a:tblGrid>
              <a:tr h="402625">
                <a:tc gridSpan="5">
                  <a:txBody>
                    <a:bodyPr/>
                    <a:lstStyle/>
                    <a:p>
                      <a:pPr indent="0" lvl="0" marL="0" marR="0" rtl="0" algn="ctr">
                        <a:lnSpc>
                          <a:spcPct val="100000"/>
                        </a:lnSpc>
                        <a:spcBef>
                          <a:spcPts val="0"/>
                        </a:spcBef>
                        <a:spcAft>
                          <a:spcPts val="0"/>
                        </a:spcAft>
                        <a:buClr>
                          <a:srgbClr val="000000"/>
                        </a:buClr>
                        <a:buSzPts val="1000"/>
                        <a:buFont typeface="Arial"/>
                        <a:buNone/>
                      </a:pPr>
                      <a:r>
                        <a:rPr lang="en-GB" sz="1000" u="none" cap="none" strike="noStrike"/>
                        <a:t>Base stars</a:t>
                      </a:r>
                      <a:endParaRPr sz="1000" u="none" cap="none" strike="noStrike"/>
                    </a:p>
                  </a:txBody>
                  <a:tcPr marT="91425" marB="91425" marR="91425" marL="91425"/>
                </a:tc>
                <a:tc hMerge="1"/>
                <a:tc hMerge="1"/>
                <a:tc hMerge="1"/>
                <a:tc hMerge="1"/>
              </a:tr>
              <a:tr h="536875">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5 players</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4 players</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3 players</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2 players</a:t>
                      </a:r>
                      <a:endParaRPr sz="1000" u="none" cap="none" strike="noStrike"/>
                    </a:p>
                  </a:txBody>
                  <a:tcPr marT="91425" marB="91425" marR="91425" marL="91425"/>
                </a:tc>
              </a:tr>
              <a:tr h="4026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1st</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8</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7</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5</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2</a:t>
                      </a:r>
                      <a:endParaRPr sz="1000" u="none" cap="none" strike="noStrike"/>
                    </a:p>
                  </a:txBody>
                  <a:tcPr marT="91425" marB="91425" marR="91425" marL="91425"/>
                </a:tc>
              </a:tr>
              <a:tr h="4026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2nd</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4</a:t>
                      </a:r>
                      <a:endParaRPr sz="10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3</a:t>
                      </a:r>
                      <a:endParaRPr sz="10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1</a:t>
                      </a:r>
                      <a:endParaRPr sz="10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-1</a:t>
                      </a:r>
                      <a:endParaRPr sz="1000" u="none" cap="none" strike="noStrike"/>
                    </a:p>
                  </a:txBody>
                  <a:tcPr marT="91425" marB="91425" marR="91425" marL="91425"/>
                </a:tc>
              </a:tr>
              <a:tr h="4026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3rd</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2</a:t>
                      </a:r>
                      <a:endParaRPr sz="10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0</a:t>
                      </a:r>
                      <a:endParaRPr sz="10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-1</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r>
              <a:tr h="4026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4th</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-2</a:t>
                      </a:r>
                      <a:endParaRPr sz="10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-2</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r>
              <a:tr h="4026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5th</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-4</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r>
            </a:tbl>
          </a:graphicData>
        </a:graphic>
      </p:graphicFrame>
      <p:sp>
        <p:nvSpPr>
          <p:cNvPr id="154" name="Google Shape;154;p26"/>
          <p:cNvSpPr txBox="1"/>
          <p:nvPr/>
        </p:nvSpPr>
        <p:spPr>
          <a:xfrm>
            <a:off x="387625" y="1098625"/>
            <a:ext cx="80526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2"/>
                </a:solidFill>
                <a:latin typeface="Raleway"/>
                <a:ea typeface="Raleway"/>
                <a:cs typeface="Raleway"/>
                <a:sym typeface="Raleway"/>
              </a:rPr>
              <a:t>All places other than first and lasts’ base stars are reduced by 1 star relative to current base values</a:t>
            </a:r>
            <a:endParaRPr b="0" i="0" sz="1800" u="none" cap="none" strike="noStrike">
              <a:solidFill>
                <a:schemeClr val="dk2"/>
              </a:solidFill>
              <a:latin typeface="Raleway"/>
              <a:ea typeface="Raleway"/>
              <a:cs typeface="Raleway"/>
              <a:sym typeface="Raleway"/>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7"/>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Lower Seconds, Reduced Thresholds</a:t>
            </a:r>
            <a:endParaRPr/>
          </a:p>
        </p:txBody>
      </p:sp>
      <p:pic>
        <p:nvPicPr>
          <p:cNvPr id="160" name="Google Shape;160;p27"/>
          <p:cNvPicPr preferRelativeResize="0"/>
          <p:nvPr/>
        </p:nvPicPr>
        <p:blipFill rotWithShape="1">
          <a:blip r:embed="rId3">
            <a:alphaModFix/>
          </a:blip>
          <a:srcRect b="0" l="0" r="0" t="0"/>
          <a:stretch/>
        </p:blipFill>
        <p:spPr>
          <a:xfrm>
            <a:off x="2946900" y="1615725"/>
            <a:ext cx="5833200" cy="3590274"/>
          </a:xfrm>
          <a:prstGeom prst="rect">
            <a:avLst/>
          </a:prstGeom>
          <a:noFill/>
          <a:ln>
            <a:noFill/>
          </a:ln>
        </p:spPr>
      </p:pic>
      <p:graphicFrame>
        <p:nvGraphicFramePr>
          <p:cNvPr id="161" name="Google Shape;161;p27"/>
          <p:cNvGraphicFramePr/>
          <p:nvPr/>
        </p:nvGraphicFramePr>
        <p:xfrm>
          <a:off x="96600" y="1882975"/>
          <a:ext cx="3000000" cy="3000000"/>
        </p:xfrm>
        <a:graphic>
          <a:graphicData uri="http://schemas.openxmlformats.org/drawingml/2006/table">
            <a:tbl>
              <a:tblPr>
                <a:noFill/>
                <a:tableStyleId>{56700DC4-500F-4B4F-90CD-EDED135B9FAD}</a:tableStyleId>
              </a:tblPr>
              <a:tblGrid>
                <a:gridCol w="540825"/>
                <a:gridCol w="540825"/>
                <a:gridCol w="540825"/>
                <a:gridCol w="540825"/>
                <a:gridCol w="540825"/>
              </a:tblGrid>
              <a:tr h="402625">
                <a:tc gridSpan="5">
                  <a:txBody>
                    <a:bodyPr/>
                    <a:lstStyle/>
                    <a:p>
                      <a:pPr indent="0" lvl="0" marL="0" marR="0" rtl="0" algn="ctr">
                        <a:lnSpc>
                          <a:spcPct val="100000"/>
                        </a:lnSpc>
                        <a:spcBef>
                          <a:spcPts val="0"/>
                        </a:spcBef>
                        <a:spcAft>
                          <a:spcPts val="0"/>
                        </a:spcAft>
                        <a:buClr>
                          <a:srgbClr val="000000"/>
                        </a:buClr>
                        <a:buSzPts val="1000"/>
                        <a:buFont typeface="Arial"/>
                        <a:buNone/>
                      </a:pPr>
                      <a:r>
                        <a:rPr lang="en-GB" sz="1000" u="none" cap="none" strike="noStrike"/>
                        <a:t>Base stars</a:t>
                      </a:r>
                      <a:endParaRPr sz="1000" u="none" cap="none" strike="noStrike"/>
                    </a:p>
                  </a:txBody>
                  <a:tcPr marT="91425" marB="91425" marR="91425" marL="91425"/>
                </a:tc>
                <a:tc hMerge="1"/>
                <a:tc hMerge="1"/>
                <a:tc hMerge="1"/>
                <a:tc hMerge="1"/>
              </a:tr>
              <a:tr h="536875">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5 players</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4 players</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3 players</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2 players</a:t>
                      </a:r>
                      <a:endParaRPr sz="1000" u="none" cap="none" strike="noStrike"/>
                    </a:p>
                  </a:txBody>
                  <a:tcPr marT="91425" marB="91425" marR="91425" marL="91425"/>
                </a:tc>
              </a:tr>
              <a:tr h="4026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1st</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8</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7</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5</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2</a:t>
                      </a:r>
                      <a:endParaRPr sz="1000" u="none" cap="none" strike="noStrike"/>
                    </a:p>
                  </a:txBody>
                  <a:tcPr marT="91425" marB="91425" marR="91425" marL="91425"/>
                </a:tc>
              </a:tr>
              <a:tr h="4026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2nd</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4</a:t>
                      </a:r>
                      <a:endParaRPr sz="10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4</a:t>
                      </a:r>
                      <a:endParaRPr sz="10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2</a:t>
                      </a:r>
                      <a:endParaRPr sz="1000" u="none" cap="none" strike="noStrike"/>
                    </a:p>
                  </a:txBody>
                  <a:tcPr marT="91425" marB="91425" marR="91425" marL="91425">
                    <a:solidFill>
                      <a:srgbClr val="F4CCCC"/>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-1</a:t>
                      </a:r>
                      <a:endParaRPr sz="1000" u="none" cap="none" strike="noStrike"/>
                    </a:p>
                  </a:txBody>
                  <a:tcPr marT="91425" marB="91425" marR="91425" marL="91425"/>
                </a:tc>
              </a:tr>
              <a:tr h="4026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3rd</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2</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1</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-1</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r>
              <a:tr h="4026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4th</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-1</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-2</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r>
              <a:tr h="4026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5th</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t>-4</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91425" marB="91425" marR="91425" marL="91425"/>
                </a:tc>
              </a:tr>
            </a:tbl>
          </a:graphicData>
        </a:graphic>
      </p:graphicFrame>
      <p:sp>
        <p:nvSpPr>
          <p:cNvPr id="162" name="Google Shape;162;p27"/>
          <p:cNvSpPr txBox="1"/>
          <p:nvPr/>
        </p:nvSpPr>
        <p:spPr>
          <a:xfrm>
            <a:off x="387625" y="1098625"/>
            <a:ext cx="8052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2"/>
                </a:solidFill>
                <a:latin typeface="Raleway"/>
                <a:ea typeface="Raleway"/>
                <a:cs typeface="Raleway"/>
                <a:sym typeface="Raleway"/>
              </a:rPr>
              <a:t>Only second place’s base stars are reduced, excluding in 2 player games.</a:t>
            </a:r>
            <a:endParaRPr b="0" i="0" sz="1800" u="none" cap="none" strike="noStrike">
              <a:solidFill>
                <a:schemeClr val="dk2"/>
              </a:solidFill>
              <a:latin typeface="Raleway"/>
              <a:ea typeface="Raleway"/>
              <a:cs typeface="Raleway"/>
              <a:sym typeface="Raleway"/>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8"/>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Bigger Wins + Lower Seconds, Reduced Thresholds</a:t>
            </a:r>
            <a:endParaRPr/>
          </a:p>
        </p:txBody>
      </p:sp>
      <p:pic>
        <p:nvPicPr>
          <p:cNvPr id="168" name="Google Shape;168;p28"/>
          <p:cNvPicPr preferRelativeResize="0"/>
          <p:nvPr/>
        </p:nvPicPr>
        <p:blipFill rotWithShape="1">
          <a:blip r:embed="rId3">
            <a:alphaModFix/>
          </a:blip>
          <a:srcRect b="0" l="0" r="0" t="0"/>
          <a:stretch/>
        </p:blipFill>
        <p:spPr>
          <a:xfrm>
            <a:off x="2516436" y="1759150"/>
            <a:ext cx="5483662" cy="3168725"/>
          </a:xfrm>
          <a:prstGeom prst="rect">
            <a:avLst/>
          </a:prstGeom>
          <a:noFill/>
          <a:ln>
            <a:noFill/>
          </a:ln>
        </p:spPr>
      </p:pic>
      <p:sp>
        <p:nvSpPr>
          <p:cNvPr id="169" name="Google Shape;169;p28"/>
          <p:cNvSpPr txBox="1"/>
          <p:nvPr/>
        </p:nvSpPr>
        <p:spPr>
          <a:xfrm>
            <a:off x="387625" y="1098625"/>
            <a:ext cx="8052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Raleway"/>
              <a:ea typeface="Raleway"/>
              <a:cs typeface="Raleway"/>
              <a:sym typeface="Raleway"/>
            </a:endParaRPr>
          </a:p>
        </p:txBody>
      </p:sp>
      <p:pic>
        <p:nvPicPr>
          <p:cNvPr id="170" name="Google Shape;170;p28"/>
          <p:cNvPicPr preferRelativeResize="0"/>
          <p:nvPr/>
        </p:nvPicPr>
        <p:blipFill rotWithShape="1">
          <a:blip r:embed="rId4">
            <a:alphaModFix/>
          </a:blip>
          <a:srcRect b="0" l="0" r="0" t="0"/>
          <a:stretch/>
        </p:blipFill>
        <p:spPr>
          <a:xfrm>
            <a:off x="152400" y="1712725"/>
            <a:ext cx="2211637" cy="2866455"/>
          </a:xfrm>
          <a:prstGeom prst="rect">
            <a:avLst/>
          </a:prstGeom>
          <a:noFill/>
          <a:ln>
            <a:noFill/>
          </a:ln>
        </p:spPr>
      </p:pic>
      <p:sp>
        <p:nvSpPr>
          <p:cNvPr id="171" name="Google Shape;171;p28"/>
          <p:cNvSpPr txBox="1"/>
          <p:nvPr/>
        </p:nvSpPr>
        <p:spPr>
          <a:xfrm>
            <a:off x="183875" y="1000250"/>
            <a:ext cx="84039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sz="1300" u="none" cap="none" strike="noStrike">
                <a:solidFill>
                  <a:schemeClr val="dk2"/>
                </a:solidFill>
                <a:latin typeface="Raleway"/>
                <a:ea typeface="Raleway"/>
                <a:cs typeface="Raleway"/>
                <a:sym typeface="Raleway"/>
              </a:rPr>
              <a:t>To more greatly differentiate first and second, in this version first gains an additional 2 stars, and second gains one less star. 1st and lasts max/mins are adjusted accordingly</a:t>
            </a:r>
            <a:endParaRPr b="0" i="0" sz="1300" u="none" cap="none" strike="noStrike">
              <a:solidFill>
                <a:schemeClr val="dk2"/>
              </a:solidFill>
              <a:latin typeface="Raleway"/>
              <a:ea typeface="Raleway"/>
              <a:cs typeface="Raleway"/>
              <a:sym typeface="Raleway"/>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29"/>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Bonus Stars</a:t>
            </a:r>
            <a:endParaRPr/>
          </a:p>
        </p:txBody>
      </p:sp>
      <p:graphicFrame>
        <p:nvGraphicFramePr>
          <p:cNvPr id="177" name="Google Shape;177;p29"/>
          <p:cNvGraphicFramePr/>
          <p:nvPr/>
        </p:nvGraphicFramePr>
        <p:xfrm>
          <a:off x="972025" y="1569825"/>
          <a:ext cx="3000000" cy="3000000"/>
        </p:xfrm>
        <a:graphic>
          <a:graphicData uri="http://schemas.openxmlformats.org/drawingml/2006/table">
            <a:tbl>
              <a:tblPr>
                <a:noFill/>
                <a:tableStyleId>{56700DC4-500F-4B4F-90CD-EDED135B9FAD}</a:tableStyleId>
              </a:tblPr>
              <a:tblGrid>
                <a:gridCol w="1695375"/>
                <a:gridCol w="1695375"/>
                <a:gridCol w="1695375"/>
                <a:gridCol w="1695375"/>
              </a:tblGrid>
              <a:tr h="555375">
                <a:tc>
                  <a:txBody>
                    <a:bodyPr/>
                    <a:lstStyle/>
                    <a:p>
                      <a:pPr indent="0" lvl="0" marL="0" marR="0" rtl="0" algn="l">
                        <a:lnSpc>
                          <a:spcPct val="100000"/>
                        </a:lnSpc>
                        <a:spcBef>
                          <a:spcPts val="0"/>
                        </a:spcBef>
                        <a:spcAft>
                          <a:spcPts val="0"/>
                        </a:spcAft>
                        <a:buClr>
                          <a:srgbClr val="000000"/>
                        </a:buClr>
                        <a:buSzPts val="1300"/>
                        <a:buFont typeface="Arial"/>
                        <a:buNone/>
                      </a:pPr>
                      <a:r>
                        <a:rPr b="1" lang="en-GB" sz="1300" u="none" cap="none" strike="noStrike">
                          <a:latin typeface="Raleway"/>
                          <a:ea typeface="Raleway"/>
                          <a:cs typeface="Raleway"/>
                          <a:sym typeface="Raleway"/>
                        </a:rPr>
                        <a:t>End of Season Rank</a:t>
                      </a:r>
                      <a:endParaRPr b="1" sz="13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rPr b="1" lang="en-GB" sz="1300" u="none" cap="none" strike="noStrike">
                          <a:latin typeface="Raleway"/>
                          <a:ea typeface="Raleway"/>
                          <a:cs typeface="Raleway"/>
                          <a:sym typeface="Raleway"/>
                        </a:rPr>
                        <a:t>Star range</a:t>
                      </a:r>
                      <a:endParaRPr b="1" sz="13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rPr b="1" lang="en-GB" sz="1300" u="none" cap="none" strike="noStrike">
                          <a:latin typeface="Raleway"/>
                          <a:ea typeface="Raleway"/>
                          <a:cs typeface="Raleway"/>
                          <a:sym typeface="Raleway"/>
                        </a:rPr>
                        <a:t>New Season Rank</a:t>
                      </a:r>
                      <a:endParaRPr b="1" sz="13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300"/>
                        <a:buFont typeface="Arial"/>
                        <a:buNone/>
                      </a:pPr>
                      <a:r>
                        <a:rPr b="1" lang="en-GB" sz="1300" u="none" cap="none" strike="noStrike">
                          <a:latin typeface="Raleway"/>
                          <a:ea typeface="Raleway"/>
                          <a:cs typeface="Raleway"/>
                          <a:sym typeface="Raleway"/>
                        </a:rPr>
                        <a:t>New Season Stars</a:t>
                      </a:r>
                      <a:endParaRPr b="1" sz="1300" u="none" cap="none" strike="noStrike">
                        <a:latin typeface="Raleway"/>
                        <a:ea typeface="Raleway"/>
                        <a:cs typeface="Raleway"/>
                        <a:sym typeface="Raleway"/>
                      </a:endParaRPr>
                    </a:p>
                  </a:txBody>
                  <a:tcPr marT="91425" marB="91425" marR="91425" marL="91425"/>
                </a:tc>
              </a:tr>
              <a:tr h="495975">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Bronze</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0 - 24</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Bronze</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10 (or current stars if lower)</a:t>
                      </a:r>
                      <a:endParaRPr sz="1100" u="none" cap="none" strike="noStrike">
                        <a:latin typeface="Raleway"/>
                        <a:ea typeface="Raleway"/>
                        <a:cs typeface="Raleway"/>
                        <a:sym typeface="Raleway"/>
                      </a:endParaRPr>
                    </a:p>
                  </a:txBody>
                  <a:tcPr marT="91425" marB="91425" marR="91425" marL="91425"/>
                </a:tc>
              </a:tr>
              <a:tr h="347150">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Silver</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25 - 49</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Bronze</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15</a:t>
                      </a:r>
                      <a:endParaRPr sz="1100" u="none" cap="none" strike="noStrike">
                        <a:latin typeface="Raleway"/>
                        <a:ea typeface="Raleway"/>
                        <a:cs typeface="Raleway"/>
                        <a:sym typeface="Raleway"/>
                      </a:endParaRPr>
                    </a:p>
                  </a:txBody>
                  <a:tcPr marT="91425" marB="91425" marR="91425" marL="91425"/>
                </a:tc>
              </a:tr>
              <a:tr h="347150">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Gold</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50 - 99</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Bronze</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20</a:t>
                      </a:r>
                      <a:endParaRPr sz="1100" u="none" cap="none" strike="noStrike">
                        <a:latin typeface="Raleway"/>
                        <a:ea typeface="Raleway"/>
                        <a:cs typeface="Raleway"/>
                        <a:sym typeface="Raleway"/>
                      </a:endParaRPr>
                    </a:p>
                  </a:txBody>
                  <a:tcPr marT="91425" marB="91425" marR="91425" marL="91425"/>
                </a:tc>
              </a:tr>
              <a:tr h="347150">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Platinum</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100 - 149</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Silver</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25</a:t>
                      </a:r>
                      <a:endParaRPr sz="1100" u="none" cap="none" strike="noStrike">
                        <a:latin typeface="Raleway"/>
                        <a:ea typeface="Raleway"/>
                        <a:cs typeface="Raleway"/>
                        <a:sym typeface="Raleway"/>
                      </a:endParaRPr>
                    </a:p>
                  </a:txBody>
                  <a:tcPr marT="91425" marB="91425" marR="91425" marL="91425"/>
                </a:tc>
              </a:tr>
              <a:tr h="347150">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Emerald</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150 - 199</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Silver</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30</a:t>
                      </a:r>
                      <a:endParaRPr sz="1100" u="none" cap="none" strike="noStrike">
                        <a:latin typeface="Raleway"/>
                        <a:ea typeface="Raleway"/>
                        <a:cs typeface="Raleway"/>
                        <a:sym typeface="Raleway"/>
                      </a:endParaRPr>
                    </a:p>
                  </a:txBody>
                  <a:tcPr marT="91425" marB="91425" marR="91425" marL="91425"/>
                </a:tc>
              </a:tr>
              <a:tr h="347150">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Sapphire</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200 - 249</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Silver</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40</a:t>
                      </a:r>
                      <a:endParaRPr sz="1100" u="none" cap="none" strike="noStrike">
                        <a:latin typeface="Raleway"/>
                        <a:ea typeface="Raleway"/>
                        <a:cs typeface="Raleway"/>
                        <a:sym typeface="Raleway"/>
                      </a:endParaRPr>
                    </a:p>
                  </a:txBody>
                  <a:tcPr marT="91425" marB="91425" marR="91425" marL="91425"/>
                </a:tc>
              </a:tr>
              <a:tr h="347150">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Ruby</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250 - 299</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Gold</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50</a:t>
                      </a:r>
                      <a:endParaRPr sz="1100" u="none" cap="none" strike="noStrike">
                        <a:latin typeface="Raleway"/>
                        <a:ea typeface="Raleway"/>
                        <a:cs typeface="Raleway"/>
                        <a:sym typeface="Raleway"/>
                      </a:endParaRPr>
                    </a:p>
                  </a:txBody>
                  <a:tcPr marT="91425" marB="91425" marR="91425" marL="91425"/>
                </a:tc>
              </a:tr>
              <a:tr h="347150">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Diamond</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300+</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Gold</a:t>
                      </a:r>
                      <a:endParaRPr sz="11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GB" sz="1100" u="none" cap="none" strike="noStrike">
                          <a:latin typeface="Raleway"/>
                          <a:ea typeface="Raleway"/>
                          <a:cs typeface="Raleway"/>
                          <a:sym typeface="Raleway"/>
                        </a:rPr>
                        <a:t>60</a:t>
                      </a:r>
                      <a:endParaRPr sz="1100" u="none" cap="none" strike="noStrike">
                        <a:latin typeface="Raleway"/>
                        <a:ea typeface="Raleway"/>
                        <a:cs typeface="Raleway"/>
                        <a:sym typeface="Raleway"/>
                      </a:endParaRPr>
                    </a:p>
                  </a:txBody>
                  <a:tcPr marT="91425" marB="91425" marR="91425" marL="91425"/>
                </a:tc>
              </a:tr>
            </a:tbl>
          </a:graphicData>
        </a:graphic>
      </p:graphicFrame>
      <p:sp>
        <p:nvSpPr>
          <p:cNvPr id="178" name="Google Shape;178;p29"/>
          <p:cNvSpPr txBox="1"/>
          <p:nvPr/>
        </p:nvSpPr>
        <p:spPr>
          <a:xfrm>
            <a:off x="901800" y="923325"/>
            <a:ext cx="77961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2"/>
                </a:solidFill>
                <a:latin typeface="Raleway"/>
                <a:ea typeface="Raleway"/>
                <a:cs typeface="Raleway"/>
                <a:sym typeface="Raleway"/>
              </a:rPr>
              <a:t>Players earn some bonus stars depending on their finishing rank. Allowing them to get back to the higher ranks more quickly. This addition is particularly useful if we plan to rework the top rank to be more competitively oriented. Alternatively this could be a percentage of stars that are retained from season to season, similar to the HoF but with a lower percentage retained.</a:t>
            </a:r>
            <a:endParaRPr b="0" i="0" sz="1000" u="none" cap="none" strike="noStrike">
              <a:solidFill>
                <a:schemeClr val="dk2"/>
              </a:solidFill>
              <a:latin typeface="Raleway"/>
              <a:ea typeface="Raleway"/>
              <a:cs typeface="Raleway"/>
              <a:sym typeface="Raleway"/>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0"/>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Rank Floors</a:t>
            </a:r>
            <a:endParaRPr/>
          </a:p>
        </p:txBody>
      </p:sp>
      <p:sp>
        <p:nvSpPr>
          <p:cNvPr id="184" name="Google Shape;184;p3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GB"/>
              <a:t>Once a player reaches a given rank, they cannot drop below that rank’s threshold. This could be applied to all ranks, to alternating ranks, or to only a selection of the lowest ranks. </a:t>
            </a:r>
            <a:endParaRPr/>
          </a:p>
          <a:p>
            <a:pPr indent="0" lvl="0" marL="0" rtl="0" algn="l">
              <a:lnSpc>
                <a:spcPct val="115000"/>
              </a:lnSpc>
              <a:spcBef>
                <a:spcPts val="1200"/>
              </a:spcBef>
              <a:spcAft>
                <a:spcPts val="1200"/>
              </a:spcAft>
              <a:buSzPts val="1800"/>
              <a:buNone/>
            </a:pPr>
            <a:r>
              <a:rPr lang="en-GB"/>
              <a:t>Applying this to only the lowest ranks would allow new or lower skilled players to make some progress each season.</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1"/>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Loss Forgiveness</a:t>
            </a:r>
            <a:endParaRPr/>
          </a:p>
        </p:txBody>
      </p:sp>
      <p:sp>
        <p:nvSpPr>
          <p:cNvPr id="190" name="Google Shape;190;p3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rPr lang="en-GB"/>
              <a:t>Similar idea to Rank Floors. At the lowest ranks (perhaps bronze and silver) players cannot lose stars. They must still win games to gain stars, but their progress will not be undone in the early ranks, encouraging them to play more as they feel like they can achieve the goal of climbing out of bronze at least - which currently a very large portion of the playerbase cannot seem to do.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4"/>
          <p:cNvSpPr txBox="1"/>
          <p:nvPr>
            <p:ph type="ctrTitle"/>
          </p:nvPr>
        </p:nvSpPr>
        <p:spPr>
          <a:xfrm>
            <a:off x="311708" y="519150"/>
            <a:ext cx="8520600" cy="2052600"/>
          </a:xfrm>
          <a:prstGeom prst="rect">
            <a:avLst/>
          </a:prstGeom>
          <a:noFill/>
          <a:ln>
            <a:noFill/>
          </a:ln>
        </p:spPr>
        <p:txBody>
          <a:bodyPr anchorCtr="0" anchor="b" bIns="91425" lIns="91425" spcFirstLastPara="1" rIns="91425" wrap="square" tIns="91425">
            <a:normAutofit/>
          </a:bodyPr>
          <a:lstStyle/>
          <a:p>
            <a:pPr indent="0" lvl="0" marL="0" rtl="0" algn="ctr">
              <a:lnSpc>
                <a:spcPct val="100000"/>
              </a:lnSpc>
              <a:spcBef>
                <a:spcPts val="0"/>
              </a:spcBef>
              <a:spcAft>
                <a:spcPts val="0"/>
              </a:spcAft>
              <a:buSzPts val="5200"/>
              <a:buNone/>
            </a:pPr>
            <a:r>
              <a:rPr b="1" lang="en-GB">
                <a:solidFill>
                  <a:srgbClr val="351C75"/>
                </a:solidFill>
              </a:rPr>
              <a:t>Leaderboard Updates</a:t>
            </a:r>
            <a:endParaRPr b="1">
              <a:solidFill>
                <a:srgbClr val="351C75"/>
              </a:solidFill>
            </a:endParaRPr>
          </a:p>
        </p:txBody>
      </p:sp>
      <p:sp>
        <p:nvSpPr>
          <p:cNvPr id="64" name="Google Shape;64;p1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en-GB"/>
              <a:t>November 2024</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32"/>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Win Streaks</a:t>
            </a:r>
            <a:endParaRPr/>
          </a:p>
        </p:txBody>
      </p:sp>
      <p:sp>
        <p:nvSpPr>
          <p:cNvPr id="196" name="Google Shape;196;p32"/>
          <p:cNvSpPr txBox="1"/>
          <p:nvPr>
            <p:ph idx="1" type="body"/>
          </p:nvPr>
        </p:nvSpPr>
        <p:spPr>
          <a:xfrm>
            <a:off x="311700" y="1152475"/>
            <a:ext cx="8520600" cy="1491900"/>
          </a:xfrm>
          <a:prstGeom prst="rect">
            <a:avLst/>
          </a:prstGeom>
          <a:noFill/>
          <a:ln>
            <a:noFill/>
          </a:ln>
        </p:spPr>
        <p:txBody>
          <a:bodyPr anchorCtr="0" anchor="t" bIns="91425" lIns="91425" spcFirstLastPara="1" rIns="91425" wrap="square" tIns="91425">
            <a:normAutofit fontScale="77500" lnSpcReduction="10000"/>
          </a:bodyPr>
          <a:lstStyle/>
          <a:p>
            <a:pPr indent="0" lvl="0" marL="0" rtl="0" algn="l">
              <a:lnSpc>
                <a:spcPct val="115000"/>
              </a:lnSpc>
              <a:spcBef>
                <a:spcPts val="0"/>
              </a:spcBef>
              <a:spcAft>
                <a:spcPts val="0"/>
              </a:spcAft>
              <a:buSzPct val="129032"/>
              <a:buNone/>
            </a:pPr>
            <a:r>
              <a:rPr lang="en-GB"/>
              <a:t>A player’s streak bonus begins on their third win in a row. They gain a bonus star for that win, for their fourth win in a row they gain two bonus stars, for each win in a row thereafter they gain three bonus stars. </a:t>
            </a:r>
            <a:endParaRPr/>
          </a:p>
          <a:p>
            <a:pPr indent="0" lvl="0" marL="0" rtl="0" algn="l">
              <a:lnSpc>
                <a:spcPct val="115000"/>
              </a:lnSpc>
              <a:spcBef>
                <a:spcPts val="1200"/>
              </a:spcBef>
              <a:spcAft>
                <a:spcPts val="1200"/>
              </a:spcAft>
              <a:buSzPct val="129032"/>
              <a:buNone/>
            </a:pPr>
            <a:r>
              <a:rPr lang="en-GB"/>
              <a:t>For the purpose of counting winstreaks a player is awarded a win if they finish in the top half of the board (rounded up). This is to avoid incentivising lower player count wins where it is easier to get 1st.</a:t>
            </a:r>
            <a:endParaRPr/>
          </a:p>
        </p:txBody>
      </p:sp>
      <p:graphicFrame>
        <p:nvGraphicFramePr>
          <p:cNvPr id="197" name="Google Shape;197;p32"/>
          <p:cNvGraphicFramePr/>
          <p:nvPr/>
        </p:nvGraphicFramePr>
        <p:xfrm>
          <a:off x="760400" y="2803300"/>
          <a:ext cx="3000000" cy="3000000"/>
        </p:xfrm>
        <a:graphic>
          <a:graphicData uri="http://schemas.openxmlformats.org/drawingml/2006/table">
            <a:tbl>
              <a:tblPr>
                <a:noFill/>
                <a:tableStyleId>{56700DC4-500F-4B4F-90CD-EDED135B9FAD}</a:tableStyleId>
              </a:tblPr>
              <a:tblGrid>
                <a:gridCol w="3619500"/>
                <a:gridCol w="3619500"/>
              </a:tblGrid>
              <a:tr h="381000">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latin typeface="Raleway"/>
                          <a:ea typeface="Raleway"/>
                          <a:cs typeface="Raleway"/>
                          <a:sym typeface="Raleway"/>
                        </a:rPr>
                        <a:t>Player Count</a:t>
                      </a:r>
                      <a:endParaRPr b="1" sz="14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latin typeface="Raleway"/>
                          <a:ea typeface="Raleway"/>
                          <a:cs typeface="Raleway"/>
                          <a:sym typeface="Raleway"/>
                        </a:rPr>
                        <a:t>Streak Continues if player places…</a:t>
                      </a:r>
                      <a:endParaRPr b="1" sz="1400" u="none" cap="none" strike="noStrike">
                        <a:latin typeface="Raleway"/>
                        <a:ea typeface="Raleway"/>
                        <a:cs typeface="Raleway"/>
                        <a:sym typeface="Raleway"/>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latin typeface="Raleway"/>
                          <a:ea typeface="Raleway"/>
                          <a:cs typeface="Raleway"/>
                          <a:sym typeface="Raleway"/>
                        </a:rPr>
                        <a:t>5</a:t>
                      </a:r>
                      <a:endParaRPr sz="14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latin typeface="Raleway"/>
                          <a:ea typeface="Raleway"/>
                          <a:cs typeface="Raleway"/>
                          <a:sym typeface="Raleway"/>
                        </a:rPr>
                        <a:t>2nd or higher</a:t>
                      </a:r>
                      <a:endParaRPr sz="1400" u="none" cap="none" strike="noStrike">
                        <a:latin typeface="Raleway"/>
                        <a:ea typeface="Raleway"/>
                        <a:cs typeface="Raleway"/>
                        <a:sym typeface="Raleway"/>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latin typeface="Raleway"/>
                          <a:ea typeface="Raleway"/>
                          <a:cs typeface="Raleway"/>
                          <a:sym typeface="Raleway"/>
                        </a:rPr>
                        <a:t>4</a:t>
                      </a:r>
                      <a:endParaRPr sz="14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latin typeface="Raleway"/>
                          <a:ea typeface="Raleway"/>
                          <a:cs typeface="Raleway"/>
                          <a:sym typeface="Raleway"/>
                        </a:rPr>
                        <a:t>2nd or higher</a:t>
                      </a:r>
                      <a:endParaRPr sz="1400" u="none" cap="none" strike="noStrike">
                        <a:latin typeface="Raleway"/>
                        <a:ea typeface="Raleway"/>
                        <a:cs typeface="Raleway"/>
                        <a:sym typeface="Raleway"/>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latin typeface="Raleway"/>
                          <a:ea typeface="Raleway"/>
                          <a:cs typeface="Raleway"/>
                          <a:sym typeface="Raleway"/>
                        </a:rPr>
                        <a:t>3</a:t>
                      </a:r>
                      <a:endParaRPr sz="14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latin typeface="Raleway"/>
                          <a:ea typeface="Raleway"/>
                          <a:cs typeface="Raleway"/>
                          <a:sym typeface="Raleway"/>
                        </a:rPr>
                        <a:t>1st</a:t>
                      </a:r>
                      <a:endParaRPr sz="1400" u="none" cap="none" strike="noStrike">
                        <a:latin typeface="Raleway"/>
                        <a:ea typeface="Raleway"/>
                        <a:cs typeface="Raleway"/>
                        <a:sym typeface="Raleway"/>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latin typeface="Raleway"/>
                          <a:ea typeface="Raleway"/>
                          <a:cs typeface="Raleway"/>
                          <a:sym typeface="Raleway"/>
                        </a:rPr>
                        <a:t>2</a:t>
                      </a:r>
                      <a:endParaRPr sz="14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GB" sz="1400" u="none" cap="none" strike="noStrike">
                          <a:latin typeface="Raleway"/>
                          <a:ea typeface="Raleway"/>
                          <a:cs typeface="Raleway"/>
                          <a:sym typeface="Raleway"/>
                        </a:rPr>
                        <a:t>1st</a:t>
                      </a:r>
                      <a:endParaRPr sz="1400" u="none" cap="none" strike="noStrike">
                        <a:latin typeface="Raleway"/>
                        <a:ea typeface="Raleway"/>
                        <a:cs typeface="Raleway"/>
                        <a:sym typeface="Raleway"/>
                      </a:endParaRPr>
                    </a:p>
                  </a:txBody>
                  <a:tcPr marT="91425" marB="91425" marR="91425" marL="91425"/>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3"/>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Top Rank Competition</a:t>
            </a:r>
            <a:endParaRPr/>
          </a:p>
        </p:txBody>
      </p:sp>
      <p:sp>
        <p:nvSpPr>
          <p:cNvPr id="203" name="Google Shape;203;p3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fontScale="77500" lnSpcReduction="20000"/>
          </a:bodyPr>
          <a:lstStyle/>
          <a:p>
            <a:pPr indent="0" lvl="0" marL="0" rtl="0" algn="l">
              <a:lnSpc>
                <a:spcPct val="115000"/>
              </a:lnSpc>
              <a:spcBef>
                <a:spcPts val="0"/>
              </a:spcBef>
              <a:spcAft>
                <a:spcPts val="0"/>
              </a:spcAft>
              <a:buSzPct val="129032"/>
              <a:buNone/>
            </a:pPr>
            <a:r>
              <a:rPr lang="en-GB"/>
              <a:t>To be more Elo-like in the top rank without pivoting away from the stars system, one solution might be to use a different set of base star values for players in that rank - creating a more symmetrical base set. A symmetrical base set wouldn’t work for the lowest ranks as it would lock too many players at the bottom, but as players must collect 300 stars to reach diamond this might be enough to avoid this issue. We could also use a base/min/max system like Paul has outlined, but with the min/max values being based on specific star count rather than rank comparison.</a:t>
            </a:r>
            <a:endParaRPr/>
          </a:p>
          <a:p>
            <a:pPr indent="0" lvl="0" marL="0" rtl="0" algn="l">
              <a:lnSpc>
                <a:spcPct val="115000"/>
              </a:lnSpc>
              <a:spcBef>
                <a:spcPts val="1200"/>
              </a:spcBef>
              <a:spcAft>
                <a:spcPts val="0"/>
              </a:spcAft>
              <a:buSzPct val="129032"/>
              <a:buNone/>
            </a:pPr>
            <a:r>
              <a:rPr lang="en-GB"/>
              <a:t>A potential issue is the low granularity of the current stars gained/lost. At the highest ranks, changes in rank should be relatively small, especially for beating lower ranked players.</a:t>
            </a:r>
            <a:br>
              <a:rPr lang="en-GB"/>
            </a:br>
            <a:br>
              <a:rPr lang="en-GB"/>
            </a:br>
            <a:r>
              <a:rPr lang="en-GB"/>
              <a:t>A possible solution for this would be to multiply everything in the system by 10 or even 100, so that the rates of change for all ranks remain the same, but in the top rank we can have more granularity. For example the lowest a diamond can earn for beating a Bronze right now is 1 star. With the above 10x multiplication we could make that into, say, 5 stars (0.5 stars relative to our current system).</a:t>
            </a:r>
            <a:endParaRPr/>
          </a:p>
          <a:p>
            <a:pPr indent="0" lvl="0" marL="0" rtl="0" algn="l">
              <a:lnSpc>
                <a:spcPct val="115000"/>
              </a:lnSpc>
              <a:spcBef>
                <a:spcPts val="1200"/>
              </a:spcBef>
              <a:spcAft>
                <a:spcPts val="1200"/>
              </a:spcAft>
              <a:buSzPct val="129032"/>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4"/>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Potential Roadmaps</a:t>
            </a:r>
            <a:endParaRPr/>
          </a:p>
        </p:txBody>
      </p:sp>
      <p:sp>
        <p:nvSpPr>
          <p:cNvPr id="209" name="Google Shape;209;p34"/>
          <p:cNvSpPr txBox="1"/>
          <p:nvPr>
            <p:ph idx="1" type="body"/>
          </p:nvPr>
        </p:nvSpPr>
        <p:spPr>
          <a:xfrm>
            <a:off x="311700" y="2276750"/>
            <a:ext cx="4260300" cy="3416400"/>
          </a:xfrm>
          <a:prstGeom prst="rect">
            <a:avLst/>
          </a:prstGeom>
          <a:noFill/>
          <a:ln>
            <a:noFill/>
          </a:ln>
        </p:spPr>
        <p:txBody>
          <a:bodyPr anchorCtr="0" anchor="t" bIns="91425" lIns="91425" spcFirstLastPara="1" rIns="91425" wrap="square" tIns="91425">
            <a:normAutofit/>
          </a:bodyPr>
          <a:lstStyle/>
          <a:p>
            <a:pPr indent="-330200" lvl="0" marL="457200" rtl="0" algn="l">
              <a:lnSpc>
                <a:spcPct val="115000"/>
              </a:lnSpc>
              <a:spcBef>
                <a:spcPts val="0"/>
              </a:spcBef>
              <a:spcAft>
                <a:spcPts val="0"/>
              </a:spcAft>
              <a:buSzPts val="1600"/>
              <a:buAutoNum type="arabicPeriod"/>
            </a:pPr>
            <a:r>
              <a:rPr lang="en-GB" sz="1600"/>
              <a:t>Scoring Tweaks</a:t>
            </a:r>
            <a:endParaRPr sz="1600"/>
          </a:p>
          <a:p>
            <a:pPr indent="-330200" lvl="0" marL="457200" rtl="0" algn="l">
              <a:lnSpc>
                <a:spcPct val="115000"/>
              </a:lnSpc>
              <a:spcBef>
                <a:spcPts val="0"/>
              </a:spcBef>
              <a:spcAft>
                <a:spcPts val="0"/>
              </a:spcAft>
              <a:buSzPts val="1600"/>
              <a:buAutoNum type="arabicPeriod"/>
            </a:pPr>
            <a:r>
              <a:rPr lang="en-GB" sz="1600"/>
              <a:t>Rank Floors/Loss Forgiveness</a:t>
            </a:r>
            <a:endParaRPr sz="1600"/>
          </a:p>
          <a:p>
            <a:pPr indent="-330200" lvl="0" marL="457200" rtl="0" algn="l">
              <a:lnSpc>
                <a:spcPct val="115000"/>
              </a:lnSpc>
              <a:spcBef>
                <a:spcPts val="0"/>
              </a:spcBef>
              <a:spcAft>
                <a:spcPts val="0"/>
              </a:spcAft>
              <a:buSzPts val="1600"/>
              <a:buAutoNum type="arabicPeriod"/>
            </a:pPr>
            <a:r>
              <a:rPr lang="en-GB" sz="1600"/>
              <a:t>Bonus Stars</a:t>
            </a:r>
            <a:endParaRPr sz="1600"/>
          </a:p>
          <a:p>
            <a:pPr indent="-330200" lvl="0" marL="457200" rtl="0" algn="l">
              <a:lnSpc>
                <a:spcPct val="115000"/>
              </a:lnSpc>
              <a:spcBef>
                <a:spcPts val="0"/>
              </a:spcBef>
              <a:spcAft>
                <a:spcPts val="0"/>
              </a:spcAft>
              <a:buSzPts val="1600"/>
              <a:buAutoNum type="arabicPeriod"/>
            </a:pPr>
            <a:r>
              <a:rPr lang="en-GB" sz="1600"/>
              <a:t>Streaks</a:t>
            </a:r>
            <a:endParaRPr sz="1600"/>
          </a:p>
          <a:p>
            <a:pPr indent="-330200" lvl="0" marL="457200" rtl="0" algn="l">
              <a:lnSpc>
                <a:spcPct val="115000"/>
              </a:lnSpc>
              <a:spcBef>
                <a:spcPts val="0"/>
              </a:spcBef>
              <a:spcAft>
                <a:spcPts val="0"/>
              </a:spcAft>
              <a:buSzPts val="1600"/>
              <a:buAutoNum type="arabicPeriod"/>
            </a:pPr>
            <a:r>
              <a:rPr lang="en-GB" sz="1600"/>
              <a:t>Top Rank Competition Improvements</a:t>
            </a:r>
            <a:endParaRPr sz="1600"/>
          </a:p>
        </p:txBody>
      </p:sp>
      <p:sp>
        <p:nvSpPr>
          <p:cNvPr id="210" name="Google Shape;210;p34"/>
          <p:cNvSpPr txBox="1"/>
          <p:nvPr>
            <p:ph idx="1" type="body"/>
          </p:nvPr>
        </p:nvSpPr>
        <p:spPr>
          <a:xfrm>
            <a:off x="4572000" y="2276750"/>
            <a:ext cx="4260300" cy="3416400"/>
          </a:xfrm>
          <a:prstGeom prst="rect">
            <a:avLst/>
          </a:prstGeom>
          <a:noFill/>
          <a:ln>
            <a:noFill/>
          </a:ln>
        </p:spPr>
        <p:txBody>
          <a:bodyPr anchorCtr="0" anchor="t" bIns="91425" lIns="91425" spcFirstLastPara="1" rIns="91425" wrap="square" tIns="91425">
            <a:normAutofit/>
          </a:bodyPr>
          <a:lstStyle/>
          <a:p>
            <a:pPr indent="-330200" lvl="0" marL="457200" rtl="0" algn="l">
              <a:lnSpc>
                <a:spcPct val="115000"/>
              </a:lnSpc>
              <a:spcBef>
                <a:spcPts val="0"/>
              </a:spcBef>
              <a:spcAft>
                <a:spcPts val="0"/>
              </a:spcAft>
              <a:buSzPts val="1600"/>
              <a:buAutoNum type="arabicPeriod"/>
            </a:pPr>
            <a:r>
              <a:rPr lang="en-GB" sz="1600"/>
              <a:t>Scoring Tweaks</a:t>
            </a:r>
            <a:endParaRPr sz="1600"/>
          </a:p>
          <a:p>
            <a:pPr indent="-330200" lvl="0" marL="457200" rtl="0" algn="l">
              <a:lnSpc>
                <a:spcPct val="115000"/>
              </a:lnSpc>
              <a:spcBef>
                <a:spcPts val="0"/>
              </a:spcBef>
              <a:spcAft>
                <a:spcPts val="0"/>
              </a:spcAft>
              <a:buSzPts val="1600"/>
              <a:buAutoNum type="arabicPeriod"/>
            </a:pPr>
            <a:r>
              <a:rPr lang="en-GB" sz="1600"/>
              <a:t>Top Rank Competition Improvements</a:t>
            </a:r>
            <a:endParaRPr sz="1600"/>
          </a:p>
          <a:p>
            <a:pPr indent="-330200" lvl="0" marL="457200" rtl="0" algn="l">
              <a:lnSpc>
                <a:spcPct val="115000"/>
              </a:lnSpc>
              <a:spcBef>
                <a:spcPts val="0"/>
              </a:spcBef>
              <a:spcAft>
                <a:spcPts val="0"/>
              </a:spcAft>
              <a:buSzPts val="1600"/>
              <a:buAutoNum type="arabicPeriod"/>
            </a:pPr>
            <a:r>
              <a:rPr lang="en-GB" sz="1600"/>
              <a:t>Bonus Stars</a:t>
            </a:r>
            <a:endParaRPr sz="1600"/>
          </a:p>
          <a:p>
            <a:pPr indent="-330200" lvl="0" marL="457200" rtl="0" algn="l">
              <a:lnSpc>
                <a:spcPct val="115000"/>
              </a:lnSpc>
              <a:spcBef>
                <a:spcPts val="0"/>
              </a:spcBef>
              <a:spcAft>
                <a:spcPts val="0"/>
              </a:spcAft>
              <a:buSzPts val="1600"/>
              <a:buAutoNum type="arabicPeriod"/>
            </a:pPr>
            <a:r>
              <a:rPr lang="en-GB" sz="1600"/>
              <a:t>Streaks</a:t>
            </a:r>
            <a:endParaRPr sz="1600"/>
          </a:p>
          <a:p>
            <a:pPr indent="-330200" lvl="0" marL="457200" rtl="0" algn="l">
              <a:lnSpc>
                <a:spcPct val="115000"/>
              </a:lnSpc>
              <a:spcBef>
                <a:spcPts val="0"/>
              </a:spcBef>
              <a:spcAft>
                <a:spcPts val="0"/>
              </a:spcAft>
              <a:buSzPts val="1600"/>
              <a:buAutoNum type="arabicPeriod"/>
            </a:pPr>
            <a:r>
              <a:rPr lang="en-GB" sz="1600"/>
              <a:t>Rank Floors/Loss Forgiveness</a:t>
            </a:r>
            <a:endParaRPr sz="1600"/>
          </a:p>
        </p:txBody>
      </p:sp>
      <p:sp>
        <p:nvSpPr>
          <p:cNvPr id="211" name="Google Shape;211;p34"/>
          <p:cNvSpPr txBox="1"/>
          <p:nvPr/>
        </p:nvSpPr>
        <p:spPr>
          <a:xfrm>
            <a:off x="359525" y="1035375"/>
            <a:ext cx="8520600" cy="990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2"/>
                </a:solidFill>
                <a:latin typeface="Raleway"/>
                <a:ea typeface="Raleway"/>
                <a:cs typeface="Raleway"/>
                <a:sym typeface="Raleway"/>
              </a:rPr>
              <a:t>Two potential roadmaps are outlined below, one which prioritises the casual experience, and one which prioritises the hardcore players. </a:t>
            </a:r>
            <a:endParaRPr b="0" i="0" sz="1800" u="none" cap="none" strike="noStrike">
              <a:solidFill>
                <a:schemeClr val="dk2"/>
              </a:solidFill>
              <a:latin typeface="Raleway"/>
              <a:ea typeface="Raleway"/>
              <a:cs typeface="Raleway"/>
              <a:sym typeface="Raleway"/>
            </a:endParaRPr>
          </a:p>
        </p:txBody>
      </p:sp>
      <p:sp>
        <p:nvSpPr>
          <p:cNvPr id="212" name="Google Shape;212;p34"/>
          <p:cNvSpPr txBox="1"/>
          <p:nvPr/>
        </p:nvSpPr>
        <p:spPr>
          <a:xfrm>
            <a:off x="311700" y="1892650"/>
            <a:ext cx="3667800" cy="28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2"/>
                </a:solidFill>
                <a:latin typeface="Raleway"/>
                <a:ea typeface="Raleway"/>
                <a:cs typeface="Raleway"/>
                <a:sym typeface="Raleway"/>
              </a:rPr>
              <a:t>Casual Roadmap</a:t>
            </a:r>
            <a:endParaRPr b="1" i="0" sz="1800" u="none" cap="none" strike="noStrike">
              <a:solidFill>
                <a:schemeClr val="dk2"/>
              </a:solidFill>
              <a:latin typeface="Raleway"/>
              <a:ea typeface="Raleway"/>
              <a:cs typeface="Raleway"/>
              <a:sym typeface="Raleway"/>
            </a:endParaRPr>
          </a:p>
        </p:txBody>
      </p:sp>
      <p:sp>
        <p:nvSpPr>
          <p:cNvPr id="213" name="Google Shape;213;p34"/>
          <p:cNvSpPr txBox="1"/>
          <p:nvPr/>
        </p:nvSpPr>
        <p:spPr>
          <a:xfrm>
            <a:off x="4572000" y="1934800"/>
            <a:ext cx="3667800" cy="28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2"/>
                </a:solidFill>
                <a:latin typeface="Raleway"/>
                <a:ea typeface="Raleway"/>
                <a:cs typeface="Raleway"/>
                <a:sym typeface="Raleway"/>
              </a:rPr>
              <a:t>Hardcore Roadmap</a:t>
            </a:r>
            <a:endParaRPr b="1" i="0" sz="1800" u="none" cap="none" strike="noStrike">
              <a:solidFill>
                <a:schemeClr val="dk2"/>
              </a:solidFill>
              <a:latin typeface="Raleway"/>
              <a:ea typeface="Raleway"/>
              <a:cs typeface="Raleway"/>
              <a:sym typeface="Raleway"/>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Verifying the simulator settings</a:t>
            </a:r>
            <a:endParaRPr/>
          </a:p>
        </p:txBody>
      </p:sp>
      <p:pic>
        <p:nvPicPr>
          <p:cNvPr id="70" name="Google Shape;70;p15"/>
          <p:cNvPicPr preferRelativeResize="0"/>
          <p:nvPr/>
        </p:nvPicPr>
        <p:blipFill rotWithShape="1">
          <a:blip r:embed="rId3">
            <a:alphaModFix/>
          </a:blip>
          <a:srcRect b="0" l="0" r="0" t="0"/>
          <a:stretch/>
        </p:blipFill>
        <p:spPr>
          <a:xfrm>
            <a:off x="188100" y="2363425"/>
            <a:ext cx="3929025" cy="2431200"/>
          </a:xfrm>
          <a:prstGeom prst="rect">
            <a:avLst/>
          </a:prstGeom>
          <a:noFill/>
          <a:ln>
            <a:noFill/>
          </a:ln>
        </p:spPr>
      </p:pic>
      <p:pic>
        <p:nvPicPr>
          <p:cNvPr id="71" name="Google Shape;71;p15"/>
          <p:cNvPicPr preferRelativeResize="0"/>
          <p:nvPr/>
        </p:nvPicPr>
        <p:blipFill rotWithShape="1">
          <a:blip r:embed="rId4">
            <a:alphaModFix/>
          </a:blip>
          <a:srcRect b="0" l="0" r="0" t="0"/>
          <a:stretch/>
        </p:blipFill>
        <p:spPr>
          <a:xfrm>
            <a:off x="4740325" y="2363423"/>
            <a:ext cx="3902843" cy="2431200"/>
          </a:xfrm>
          <a:prstGeom prst="rect">
            <a:avLst/>
          </a:prstGeom>
          <a:noFill/>
          <a:ln>
            <a:noFill/>
          </a:ln>
        </p:spPr>
      </p:pic>
      <p:sp>
        <p:nvSpPr>
          <p:cNvPr id="72" name="Google Shape;72;p15"/>
          <p:cNvSpPr txBox="1"/>
          <p:nvPr/>
        </p:nvSpPr>
        <p:spPr>
          <a:xfrm>
            <a:off x="188100" y="1035375"/>
            <a:ext cx="8420700" cy="1243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chemeClr val="dk2"/>
                </a:solidFill>
                <a:latin typeface="Raleway"/>
                <a:ea typeface="Raleway"/>
                <a:cs typeface="Raleway"/>
                <a:sym typeface="Raleway"/>
              </a:rPr>
              <a:t>Below are comparisons of the simulator output and the real data for number of players per rank, and average games per player by rank. After many iterations I have been able to closely align the two data sets, allowing us to have more confidence in the simulation results shown in later slides.</a:t>
            </a:r>
            <a:endParaRPr b="0" i="0" sz="1400" u="none" cap="none" strike="noStrike">
              <a:solidFill>
                <a:schemeClr val="dk2"/>
              </a:solidFill>
              <a:latin typeface="Raleway"/>
              <a:ea typeface="Raleway"/>
              <a:cs typeface="Raleway"/>
              <a:sym typeface="Raleway"/>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6"/>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Option 1 - Conservative, Standard Thresholds</a:t>
            </a:r>
            <a:endParaRPr/>
          </a:p>
        </p:txBody>
      </p:sp>
      <p:sp>
        <p:nvSpPr>
          <p:cNvPr id="78" name="Google Shape;78;p16"/>
          <p:cNvSpPr txBox="1"/>
          <p:nvPr>
            <p:ph idx="1" type="body"/>
          </p:nvPr>
        </p:nvSpPr>
        <p:spPr>
          <a:xfrm>
            <a:off x="311700" y="1152475"/>
            <a:ext cx="8520600" cy="782400"/>
          </a:xfrm>
          <a:prstGeom prst="rect">
            <a:avLst/>
          </a:prstGeom>
          <a:noFill/>
          <a:ln>
            <a:noFill/>
          </a:ln>
        </p:spPr>
        <p:txBody>
          <a:bodyPr anchorCtr="0" anchor="t" bIns="91425" lIns="91425" spcFirstLastPara="1" rIns="91425" wrap="square" tIns="91425">
            <a:normAutofit fontScale="70000" lnSpcReduction="10000"/>
          </a:bodyPr>
          <a:lstStyle/>
          <a:p>
            <a:pPr indent="0" lvl="0" marL="0" rtl="0" algn="l">
              <a:lnSpc>
                <a:spcPct val="115000"/>
              </a:lnSpc>
              <a:spcBef>
                <a:spcPts val="0"/>
              </a:spcBef>
              <a:spcAft>
                <a:spcPts val="1200"/>
              </a:spcAft>
              <a:buSzPct val="142857"/>
              <a:buNone/>
            </a:pPr>
            <a:r>
              <a:rPr lang="en-GB"/>
              <a:t>This option is the smallest relative change. The new formula is more punishing, but this option uses conservative numbers which means this has very little effect on the distribution of players through the ranks. More players end up stuck in Bronze, but as a portion of the playerbase the difference is very slight.</a:t>
            </a:r>
            <a:endParaRPr/>
          </a:p>
        </p:txBody>
      </p:sp>
      <p:pic>
        <p:nvPicPr>
          <p:cNvPr id="79" name="Google Shape;79;p16"/>
          <p:cNvPicPr preferRelativeResize="0"/>
          <p:nvPr/>
        </p:nvPicPr>
        <p:blipFill rotWithShape="1">
          <a:blip r:embed="rId3">
            <a:alphaModFix/>
          </a:blip>
          <a:srcRect b="0" l="0" r="0" t="0"/>
          <a:stretch/>
        </p:blipFill>
        <p:spPr>
          <a:xfrm>
            <a:off x="3569988" y="1934875"/>
            <a:ext cx="4695824" cy="2903825"/>
          </a:xfrm>
          <a:prstGeom prst="rect">
            <a:avLst/>
          </a:prstGeom>
          <a:noFill/>
          <a:ln>
            <a:noFill/>
          </a:ln>
        </p:spPr>
      </p:pic>
      <p:pic>
        <p:nvPicPr>
          <p:cNvPr id="80" name="Google Shape;80;p16"/>
          <p:cNvPicPr preferRelativeResize="0"/>
          <p:nvPr/>
        </p:nvPicPr>
        <p:blipFill rotWithShape="1">
          <a:blip r:embed="rId4">
            <a:alphaModFix/>
          </a:blip>
          <a:srcRect b="0" l="0" r="0" t="0"/>
          <a:stretch/>
        </p:blipFill>
        <p:spPr>
          <a:xfrm>
            <a:off x="878187" y="1934875"/>
            <a:ext cx="2259990" cy="29038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7"/>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Option 2 - Moderate, Standard Thresholds</a:t>
            </a:r>
            <a:endParaRPr/>
          </a:p>
        </p:txBody>
      </p:sp>
      <p:sp>
        <p:nvSpPr>
          <p:cNvPr id="86" name="Google Shape;86;p17"/>
          <p:cNvSpPr txBox="1"/>
          <p:nvPr>
            <p:ph idx="1" type="body"/>
          </p:nvPr>
        </p:nvSpPr>
        <p:spPr>
          <a:xfrm>
            <a:off x="311700" y="1152475"/>
            <a:ext cx="8520600" cy="782400"/>
          </a:xfrm>
          <a:prstGeom prst="rect">
            <a:avLst/>
          </a:prstGeom>
          <a:noFill/>
          <a:ln>
            <a:noFill/>
          </a:ln>
        </p:spPr>
        <p:txBody>
          <a:bodyPr anchorCtr="0" anchor="t" bIns="91425" lIns="91425" spcFirstLastPara="1" rIns="91425" wrap="square" tIns="91425">
            <a:normAutofit fontScale="70000" lnSpcReduction="10000"/>
          </a:bodyPr>
          <a:lstStyle/>
          <a:p>
            <a:pPr indent="0" lvl="0" marL="0" rtl="0" algn="l">
              <a:lnSpc>
                <a:spcPct val="115000"/>
              </a:lnSpc>
              <a:spcBef>
                <a:spcPts val="0"/>
              </a:spcBef>
              <a:spcAft>
                <a:spcPts val="1200"/>
              </a:spcAft>
              <a:buSzPct val="142857"/>
              <a:buNone/>
            </a:pPr>
            <a:r>
              <a:rPr lang="en-GB"/>
              <a:t>This option has more aggressive punishment/rewards for upsets. This leads to more players getting out of Bronze, likely at the time they achieve an upset victory, without causing much change in the number of players in the upper ranks.  </a:t>
            </a:r>
            <a:endParaRPr/>
          </a:p>
        </p:txBody>
      </p:sp>
      <p:pic>
        <p:nvPicPr>
          <p:cNvPr id="87" name="Google Shape;87;p17"/>
          <p:cNvPicPr preferRelativeResize="0"/>
          <p:nvPr/>
        </p:nvPicPr>
        <p:blipFill rotWithShape="1">
          <a:blip r:embed="rId3">
            <a:alphaModFix/>
          </a:blip>
          <a:srcRect b="0" l="0" r="0" t="0"/>
          <a:stretch/>
        </p:blipFill>
        <p:spPr>
          <a:xfrm>
            <a:off x="3560890" y="1934875"/>
            <a:ext cx="4686311" cy="2903825"/>
          </a:xfrm>
          <a:prstGeom prst="rect">
            <a:avLst/>
          </a:prstGeom>
          <a:noFill/>
          <a:ln>
            <a:noFill/>
          </a:ln>
        </p:spPr>
      </p:pic>
      <p:pic>
        <p:nvPicPr>
          <p:cNvPr id="88" name="Google Shape;88;p17"/>
          <p:cNvPicPr preferRelativeResize="0"/>
          <p:nvPr/>
        </p:nvPicPr>
        <p:blipFill rotWithShape="1">
          <a:blip r:embed="rId4">
            <a:alphaModFix/>
          </a:blip>
          <a:srcRect b="0" l="0" r="0" t="0"/>
          <a:stretch/>
        </p:blipFill>
        <p:spPr>
          <a:xfrm>
            <a:off x="878200" y="1934875"/>
            <a:ext cx="2258039" cy="29038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8"/>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Option 3 - Radical, Standard Thresholds</a:t>
            </a:r>
            <a:endParaRPr/>
          </a:p>
        </p:txBody>
      </p:sp>
      <p:sp>
        <p:nvSpPr>
          <p:cNvPr id="94" name="Google Shape;94;p18"/>
          <p:cNvSpPr txBox="1"/>
          <p:nvPr>
            <p:ph idx="1" type="body"/>
          </p:nvPr>
        </p:nvSpPr>
        <p:spPr>
          <a:xfrm>
            <a:off x="311700" y="1152475"/>
            <a:ext cx="8520600" cy="782400"/>
          </a:xfrm>
          <a:prstGeom prst="rect">
            <a:avLst/>
          </a:prstGeom>
          <a:noFill/>
          <a:ln>
            <a:noFill/>
          </a:ln>
        </p:spPr>
        <p:txBody>
          <a:bodyPr anchorCtr="0" anchor="t" bIns="91425" lIns="91425" spcFirstLastPara="1" rIns="91425" wrap="square" tIns="91425">
            <a:normAutofit fontScale="92500"/>
          </a:bodyPr>
          <a:lstStyle/>
          <a:p>
            <a:pPr indent="0" lvl="0" marL="0" rtl="0" algn="l">
              <a:lnSpc>
                <a:spcPct val="115000"/>
              </a:lnSpc>
              <a:spcBef>
                <a:spcPts val="0"/>
              </a:spcBef>
              <a:spcAft>
                <a:spcPts val="1200"/>
              </a:spcAft>
              <a:buSzPct val="108108"/>
              <a:buNone/>
            </a:pPr>
            <a:r>
              <a:rPr lang="en-GB"/>
              <a:t>This option has very aggressive punishment/rewards for upsets, bringing more players out of the lower ranks. Again, it has little effect on the upper ranks though.</a:t>
            </a:r>
            <a:endParaRPr/>
          </a:p>
        </p:txBody>
      </p:sp>
      <p:pic>
        <p:nvPicPr>
          <p:cNvPr id="95" name="Google Shape;95;p18"/>
          <p:cNvPicPr preferRelativeResize="0"/>
          <p:nvPr/>
        </p:nvPicPr>
        <p:blipFill rotWithShape="1">
          <a:blip r:embed="rId3">
            <a:alphaModFix/>
          </a:blip>
          <a:srcRect b="0" l="0" r="0" t="0"/>
          <a:stretch/>
        </p:blipFill>
        <p:spPr>
          <a:xfrm>
            <a:off x="3568916" y="1963075"/>
            <a:ext cx="4646735" cy="2856075"/>
          </a:xfrm>
          <a:prstGeom prst="rect">
            <a:avLst/>
          </a:prstGeom>
          <a:noFill/>
          <a:ln>
            <a:noFill/>
          </a:ln>
        </p:spPr>
      </p:pic>
      <p:pic>
        <p:nvPicPr>
          <p:cNvPr id="96" name="Google Shape;96;p18"/>
          <p:cNvPicPr preferRelativeResize="0"/>
          <p:nvPr/>
        </p:nvPicPr>
        <p:blipFill rotWithShape="1">
          <a:blip r:embed="rId4">
            <a:alphaModFix/>
          </a:blip>
          <a:srcRect b="0" l="0" r="0" t="0"/>
          <a:stretch/>
        </p:blipFill>
        <p:spPr>
          <a:xfrm>
            <a:off x="890052" y="1963064"/>
            <a:ext cx="2258050" cy="292628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9"/>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Tweaking the rank thresholds</a:t>
            </a:r>
            <a:endParaRPr/>
          </a:p>
        </p:txBody>
      </p:sp>
      <p:sp>
        <p:nvSpPr>
          <p:cNvPr id="102" name="Google Shape;102;p1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GB"/>
              <a:t>Changing the upset rewards/punishments directly relates to the rank thresholds because the stars gained/lost are based upon star ranges rather than specific star counts. Meaning that changing rank thresholds has a knock on effect on star gains/losses. As such changes to rank thresholds must be carefully considered.</a:t>
            </a:r>
            <a:endParaRPr/>
          </a:p>
          <a:p>
            <a:pPr indent="0" lvl="0" marL="0" rtl="0" algn="l">
              <a:lnSpc>
                <a:spcPct val="115000"/>
              </a:lnSpc>
              <a:spcBef>
                <a:spcPts val="1200"/>
              </a:spcBef>
              <a:spcAft>
                <a:spcPts val="1200"/>
              </a:spcAft>
              <a:buSzPts val="1800"/>
              <a:buNone/>
            </a:pPr>
            <a:r>
              <a:rPr lang="en-GB"/>
              <a:t>Having more players at the top ranks makes it more accessible for those players to create games against players of the same rank.</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0"/>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New suggested threshold</a:t>
            </a:r>
            <a:endParaRPr/>
          </a:p>
        </p:txBody>
      </p:sp>
      <p:graphicFrame>
        <p:nvGraphicFramePr>
          <p:cNvPr id="108" name="Google Shape;108;p20"/>
          <p:cNvGraphicFramePr/>
          <p:nvPr/>
        </p:nvGraphicFramePr>
        <p:xfrm>
          <a:off x="1015750" y="1075850"/>
          <a:ext cx="3000000" cy="3000000"/>
        </p:xfrm>
        <a:graphic>
          <a:graphicData uri="http://schemas.openxmlformats.org/drawingml/2006/table">
            <a:tbl>
              <a:tblPr>
                <a:noFill/>
                <a:tableStyleId>{56700DC4-500F-4B4F-90CD-EDED135B9FAD}</a:tableStyleId>
              </a:tblPr>
              <a:tblGrid>
                <a:gridCol w="2260500"/>
                <a:gridCol w="2260500"/>
                <a:gridCol w="2260500"/>
              </a:tblGrid>
              <a:tr h="381000">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latin typeface="Raleway"/>
                          <a:ea typeface="Raleway"/>
                          <a:cs typeface="Raleway"/>
                          <a:sym typeface="Raleway"/>
                        </a:rPr>
                        <a:t>Rank</a:t>
                      </a:r>
                      <a:endParaRPr b="1" sz="14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latin typeface="Raleway"/>
                          <a:ea typeface="Raleway"/>
                          <a:cs typeface="Raleway"/>
                          <a:sym typeface="Raleway"/>
                        </a:rPr>
                        <a:t>Current Threshold</a:t>
                      </a:r>
                      <a:endParaRPr b="1" sz="14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latin typeface="Raleway"/>
                          <a:ea typeface="Raleway"/>
                          <a:cs typeface="Raleway"/>
                          <a:sym typeface="Raleway"/>
                        </a:rPr>
                        <a:t>Tweaked Threshold</a:t>
                      </a:r>
                      <a:endParaRPr b="1" sz="1400" u="none" cap="none" strike="noStrike">
                        <a:latin typeface="Raleway"/>
                        <a:ea typeface="Raleway"/>
                        <a:cs typeface="Raleway"/>
                        <a:sym typeface="Raleway"/>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Bronze</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0</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0</a:t>
                      </a:r>
                      <a:endParaRPr sz="1200" u="none" cap="none" strike="noStrike">
                        <a:latin typeface="Raleway"/>
                        <a:ea typeface="Raleway"/>
                        <a:cs typeface="Raleway"/>
                        <a:sym typeface="Raleway"/>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Silver</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30</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25</a:t>
                      </a:r>
                      <a:endParaRPr sz="1200" u="none" cap="none" strike="noStrike">
                        <a:latin typeface="Raleway"/>
                        <a:ea typeface="Raleway"/>
                        <a:cs typeface="Raleway"/>
                        <a:sym typeface="Raleway"/>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Gold</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75</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50</a:t>
                      </a:r>
                      <a:endParaRPr sz="1200" u="none" cap="none" strike="noStrike">
                        <a:latin typeface="Raleway"/>
                        <a:ea typeface="Raleway"/>
                        <a:cs typeface="Raleway"/>
                        <a:sym typeface="Raleway"/>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Platinum</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120</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100</a:t>
                      </a:r>
                      <a:endParaRPr sz="1200" u="none" cap="none" strike="noStrike">
                        <a:latin typeface="Raleway"/>
                        <a:ea typeface="Raleway"/>
                        <a:cs typeface="Raleway"/>
                        <a:sym typeface="Raleway"/>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Emerald</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180</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150</a:t>
                      </a:r>
                      <a:endParaRPr sz="1200" u="none" cap="none" strike="noStrike">
                        <a:latin typeface="Raleway"/>
                        <a:ea typeface="Raleway"/>
                        <a:cs typeface="Raleway"/>
                        <a:sym typeface="Raleway"/>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Sapphire</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250</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200</a:t>
                      </a:r>
                      <a:endParaRPr sz="1200" u="none" cap="none" strike="noStrike">
                        <a:latin typeface="Raleway"/>
                        <a:ea typeface="Raleway"/>
                        <a:cs typeface="Raleway"/>
                        <a:sym typeface="Raleway"/>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Ruby</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350</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250</a:t>
                      </a:r>
                      <a:endParaRPr sz="1200" u="none" cap="none" strike="noStrike">
                        <a:latin typeface="Raleway"/>
                        <a:ea typeface="Raleway"/>
                        <a:cs typeface="Raleway"/>
                        <a:sym typeface="Raleway"/>
                      </a:endParaRPr>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Diamond</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500</a:t>
                      </a:r>
                      <a:endParaRPr sz="12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latin typeface="Raleway"/>
                          <a:ea typeface="Raleway"/>
                          <a:cs typeface="Raleway"/>
                          <a:sym typeface="Raleway"/>
                        </a:rPr>
                        <a:t>300</a:t>
                      </a:r>
                      <a:endParaRPr sz="1200" u="none" cap="none" strike="noStrike">
                        <a:latin typeface="Raleway"/>
                        <a:ea typeface="Raleway"/>
                        <a:cs typeface="Raleway"/>
                        <a:sym typeface="Raleway"/>
                      </a:endParaRPr>
                    </a:p>
                  </a:txBody>
                  <a:tcPr marT="91425" marB="91425" marR="91425" marL="91425"/>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1"/>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Option 1 - Conservative, Reduced Thresholds</a:t>
            </a:r>
            <a:endParaRPr/>
          </a:p>
        </p:txBody>
      </p:sp>
      <p:sp>
        <p:nvSpPr>
          <p:cNvPr id="114" name="Google Shape;114;p21"/>
          <p:cNvSpPr txBox="1"/>
          <p:nvPr>
            <p:ph idx="1" type="body"/>
          </p:nvPr>
        </p:nvSpPr>
        <p:spPr>
          <a:xfrm>
            <a:off x="311700" y="1152475"/>
            <a:ext cx="8520600" cy="782400"/>
          </a:xfrm>
          <a:prstGeom prst="rect">
            <a:avLst/>
          </a:prstGeom>
          <a:noFill/>
          <a:ln>
            <a:noFill/>
          </a:ln>
        </p:spPr>
        <p:txBody>
          <a:bodyPr anchorCtr="0" anchor="t" bIns="91425" lIns="91425" spcFirstLastPara="1" rIns="91425" wrap="square" tIns="91425">
            <a:normAutofit fontScale="77500"/>
          </a:bodyPr>
          <a:lstStyle/>
          <a:p>
            <a:pPr indent="0" lvl="0" marL="0" rtl="0" algn="l">
              <a:lnSpc>
                <a:spcPct val="115000"/>
              </a:lnSpc>
              <a:spcBef>
                <a:spcPts val="0"/>
              </a:spcBef>
              <a:spcAft>
                <a:spcPts val="1200"/>
              </a:spcAft>
              <a:buSzPct val="129032"/>
              <a:buNone/>
            </a:pPr>
            <a:r>
              <a:rPr lang="en-GB"/>
              <a:t>With the conservative punishment/rewards and the reduced thresholds, players are generally shifted up through the ranks. Interestingly, more players end up in Diamond than Ruby. </a:t>
            </a:r>
            <a:endParaRPr/>
          </a:p>
        </p:txBody>
      </p:sp>
      <p:pic>
        <p:nvPicPr>
          <p:cNvPr id="115" name="Google Shape;115;p21"/>
          <p:cNvPicPr preferRelativeResize="0"/>
          <p:nvPr/>
        </p:nvPicPr>
        <p:blipFill rotWithShape="1">
          <a:blip r:embed="rId3">
            <a:alphaModFix/>
          </a:blip>
          <a:srcRect b="0" l="0" r="0" t="0"/>
          <a:stretch/>
        </p:blipFill>
        <p:spPr>
          <a:xfrm>
            <a:off x="878187" y="1934875"/>
            <a:ext cx="2259990" cy="2903824"/>
          </a:xfrm>
          <a:prstGeom prst="rect">
            <a:avLst/>
          </a:prstGeom>
          <a:noFill/>
          <a:ln>
            <a:noFill/>
          </a:ln>
        </p:spPr>
      </p:pic>
      <p:pic>
        <p:nvPicPr>
          <p:cNvPr id="116" name="Google Shape;116;p21"/>
          <p:cNvPicPr preferRelativeResize="0"/>
          <p:nvPr/>
        </p:nvPicPr>
        <p:blipFill rotWithShape="1">
          <a:blip r:embed="rId4">
            <a:alphaModFix/>
          </a:blip>
          <a:srcRect b="0" l="0" r="0" t="0"/>
          <a:stretch/>
        </p:blipFill>
        <p:spPr>
          <a:xfrm>
            <a:off x="3562975" y="1934875"/>
            <a:ext cx="4653886" cy="29038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