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Raleway"/>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4443F63-D305-4DB9-8820-952F4E44EE9C}">
  <a:tblStyle styleId="{24443F63-D305-4DB9-8820-952F4E44EE9C}"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Raleway-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aleway-italic.fntdata"/><Relationship Id="rId30" Type="http://schemas.openxmlformats.org/officeDocument/2006/relationships/font" Target="fonts/Raleway-bold.fntdata"/><Relationship Id="rId11" Type="http://schemas.openxmlformats.org/officeDocument/2006/relationships/slide" Target="slides/slide5.xml"/><Relationship Id="rId10" Type="http://schemas.openxmlformats.org/officeDocument/2006/relationships/slide" Target="slides/slide4.xml"/><Relationship Id="rId32" Type="http://schemas.openxmlformats.org/officeDocument/2006/relationships/font" Target="fonts/Raleway-bold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g3719b02a7a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3719b02a7a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 name="Google Shape;114;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0" name="Google Shape;140;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 name="Google Shape;162;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 name="Google Shape;179;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5" name="Google Shape;185;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0" name="Google Shape;190;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6" name="Google Shape;196;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2" name="Google Shape;202;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6" name="Google Shape;216;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9" name="Google Shape;229;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 name="Google Shape;6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0" name="Google Shape;240;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6" name="Google Shape;246;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1" name="Google Shape;251;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 name="Google Shape;6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 name="Google Shape;7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0" name="Google Shape;80;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0" name="Google Shape;90;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 name="Google Shape;9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1" name="Google Shape;101;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 name="Google Shape;107;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 name="Shape 10"/>
        <p:cNvGrpSpPr/>
        <p:nvPr/>
      </p:nvGrpSpPr>
      <p:grpSpPr>
        <a:xfrm>
          <a:off x="0" y="0"/>
          <a:ext cx="0" cy="0"/>
          <a:chOff x="0" y="0"/>
          <a:chExt cx="0" cy="0"/>
        </a:xfrm>
      </p:grpSpPr>
      <p:pic>
        <p:nvPicPr>
          <p:cNvPr id="11" name="Google Shape;11;p2"/>
          <p:cNvPicPr preferRelativeResize="0"/>
          <p:nvPr/>
        </p:nvPicPr>
        <p:blipFill rotWithShape="1">
          <a:blip r:embed="rId2">
            <a:alphaModFix/>
          </a:blip>
          <a:srcRect b="0" l="0" r="0" t="0"/>
          <a:stretch/>
        </p:blipFill>
        <p:spPr>
          <a:xfrm>
            <a:off x="0" y="625"/>
            <a:ext cx="9144001" cy="5142250"/>
          </a:xfrm>
          <a:prstGeom prst="rect">
            <a:avLst/>
          </a:prstGeom>
          <a:noFill/>
          <a:ln>
            <a:noFill/>
          </a:ln>
        </p:spPr>
      </p:pic>
      <p:sp>
        <p:nvSpPr>
          <p:cNvPr id="12" name="Google Shape;12;p2"/>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3" name="Google Shape;13;p2"/>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4" name="Google Shape;14;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7" name="Shape 47"/>
        <p:cNvGrpSpPr/>
        <p:nvPr/>
      </p:nvGrpSpPr>
      <p:grpSpPr>
        <a:xfrm>
          <a:off x="0" y="0"/>
          <a:ext cx="0" cy="0"/>
          <a:chOff x="0" y="0"/>
          <a:chExt cx="0" cy="0"/>
        </a:xfrm>
      </p:grpSpPr>
      <p:sp>
        <p:nvSpPr>
          <p:cNvPr id="48" name="Google Shape;48;p11"/>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9" name="Google Shape;49;p11"/>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0" name="Google Shape;50;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1" name="Shape 51"/>
        <p:cNvGrpSpPr/>
        <p:nvPr/>
      </p:nvGrpSpPr>
      <p:grpSpPr>
        <a:xfrm>
          <a:off x="0" y="0"/>
          <a:ext cx="0" cy="0"/>
          <a:chOff x="0" y="0"/>
          <a:chExt cx="0" cy="0"/>
        </a:xfrm>
      </p:grpSpPr>
      <p:sp>
        <p:nvSpPr>
          <p:cNvPr id="52" name="Google Shape;52;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 name="Shape 15"/>
        <p:cNvGrpSpPr/>
        <p:nvPr/>
      </p:nvGrpSpPr>
      <p:grpSpPr>
        <a:xfrm>
          <a:off x="0" y="0"/>
          <a:ext cx="0" cy="0"/>
          <a:chOff x="0" y="0"/>
          <a:chExt cx="0" cy="0"/>
        </a:xfrm>
      </p:grpSpPr>
      <p:sp>
        <p:nvSpPr>
          <p:cNvPr id="16" name="Google Shape;16;p3"/>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7" name="Google Shape;17;p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8" name="Google Shape;18;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 name="Shape 19"/>
        <p:cNvGrpSpPr/>
        <p:nvPr/>
      </p:nvGrpSpPr>
      <p:grpSpPr>
        <a:xfrm>
          <a:off x="0" y="0"/>
          <a:ext cx="0" cy="0"/>
          <a:chOff x="0" y="0"/>
          <a:chExt cx="0" cy="0"/>
        </a:xfrm>
      </p:grpSpPr>
      <p:sp>
        <p:nvSpPr>
          <p:cNvPr id="20" name="Google Shape;20;p4"/>
          <p:cNvSpPr/>
          <p:nvPr/>
        </p:nvSpPr>
        <p:spPr>
          <a:xfrm>
            <a:off x="0" y="25"/>
            <a:ext cx="9144000" cy="5143500"/>
          </a:xfrm>
          <a:prstGeom prst="rect">
            <a:avLst/>
          </a:prstGeom>
          <a:gradFill>
            <a:gsLst>
              <a:gs pos="0">
                <a:srgbClr val="009DDA"/>
              </a:gs>
              <a:gs pos="100000">
                <a:srgbClr val="332574"/>
              </a:gs>
            </a:gsLst>
            <a:lin ang="18900044" scaled="0"/>
          </a:gra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 name="Google Shape;21;p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Clr>
                <a:schemeClr val="lt1"/>
              </a:buClr>
              <a:buSzPts val="4300"/>
              <a:buNone/>
              <a:defRPr b="1" sz="4300">
                <a:solidFill>
                  <a:schemeClr val="lt1"/>
                </a:solidFill>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2" name="Google Shape;22;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p5"/>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 name="Google Shape;25;p5"/>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 name="Google Shape;26;p5"/>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7" name="Google Shape;27;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8" name="Shape 28"/>
        <p:cNvGrpSpPr/>
        <p:nvPr/>
      </p:nvGrpSpPr>
      <p:grpSpPr>
        <a:xfrm>
          <a:off x="0" y="0"/>
          <a:ext cx="0" cy="0"/>
          <a:chOff x="0" y="0"/>
          <a:chExt cx="0" cy="0"/>
        </a:xfrm>
      </p:grpSpPr>
      <p:sp>
        <p:nvSpPr>
          <p:cNvPr id="29" name="Google Shape;29;p6"/>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0" name="Google Shape;30;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1" name="Shape 31"/>
        <p:cNvGrpSpPr/>
        <p:nvPr/>
      </p:nvGrpSpPr>
      <p:grpSpPr>
        <a:xfrm>
          <a:off x="0" y="0"/>
          <a:ext cx="0" cy="0"/>
          <a:chOff x="0" y="0"/>
          <a:chExt cx="0" cy="0"/>
        </a:xfrm>
      </p:grpSpPr>
      <p:sp>
        <p:nvSpPr>
          <p:cNvPr id="32" name="Google Shape;32;p7"/>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3" name="Google Shape;33;p7"/>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4" name="Google Shape;34;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5" name="Shape 35"/>
        <p:cNvGrpSpPr/>
        <p:nvPr/>
      </p:nvGrpSpPr>
      <p:grpSpPr>
        <a:xfrm>
          <a:off x="0" y="0"/>
          <a:ext cx="0" cy="0"/>
          <a:chOff x="0" y="0"/>
          <a:chExt cx="0" cy="0"/>
        </a:xfrm>
      </p:grpSpPr>
      <p:sp>
        <p:nvSpPr>
          <p:cNvPr id="36" name="Google Shape;36;p8"/>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7" name="Google Shape;37;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8" name="Shape 38"/>
        <p:cNvGrpSpPr/>
        <p:nvPr/>
      </p:nvGrpSpPr>
      <p:grpSpPr>
        <a:xfrm>
          <a:off x="0" y="0"/>
          <a:ext cx="0" cy="0"/>
          <a:chOff x="0" y="0"/>
          <a:chExt cx="0" cy="0"/>
        </a:xfrm>
      </p:grpSpPr>
      <p:sp>
        <p:nvSpPr>
          <p:cNvPr id="39" name="Google Shape;39;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p9"/>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1" name="Google Shape;41;p9"/>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2" name="Google Shape;42;p9"/>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3" name="Google Shape;43;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4" name="Shape 44"/>
        <p:cNvGrpSpPr/>
        <p:nvPr/>
      </p:nvGrpSpPr>
      <p:grpSpPr>
        <a:xfrm>
          <a:off x="0" y="0"/>
          <a:ext cx="0" cy="0"/>
          <a:chOff x="0" y="0"/>
          <a:chExt cx="0" cy="0"/>
        </a:xfrm>
      </p:grpSpPr>
      <p:sp>
        <p:nvSpPr>
          <p:cNvPr id="45" name="Google Shape;45;p10"/>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6" name="Google Shape;46;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pic>
        <p:nvPicPr>
          <p:cNvPr id="6" name="Google Shape;6;p1"/>
          <p:cNvPicPr preferRelativeResize="0"/>
          <p:nvPr/>
        </p:nvPicPr>
        <p:blipFill rotWithShape="1">
          <a:blip r:embed="rId1">
            <a:alphaModFix/>
          </a:blip>
          <a:srcRect b="0" l="0" r="0" t="0"/>
          <a:stretch/>
        </p:blipFill>
        <p:spPr>
          <a:xfrm>
            <a:off x="0" y="0"/>
            <a:ext cx="9143990" cy="5143500"/>
          </a:xfrm>
          <a:prstGeom prst="rect">
            <a:avLst/>
          </a:prstGeom>
          <a:noFill/>
          <a:ln>
            <a:noFill/>
          </a:ln>
        </p:spPr>
      </p:pic>
      <p:sp>
        <p:nvSpPr>
          <p:cNvPr id="7" name="Google Shape;7;p1"/>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1pPr>
            <a:lvl2pPr lvl="1"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2pPr>
            <a:lvl3pPr lvl="2"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3pPr>
            <a:lvl4pPr lvl="3"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4pPr>
            <a:lvl5pPr lvl="4"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5pPr>
            <a:lvl6pPr lvl="5"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6pPr>
            <a:lvl7pPr lvl="6"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7pPr>
            <a:lvl8pPr lvl="7"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8pPr>
            <a:lvl9pPr lvl="8" marR="0" rtl="0" algn="l">
              <a:lnSpc>
                <a:spcPct val="100000"/>
              </a:lnSpc>
              <a:spcBef>
                <a:spcPts val="0"/>
              </a:spcBef>
              <a:spcAft>
                <a:spcPts val="0"/>
              </a:spcAft>
              <a:buClr>
                <a:schemeClr val="dk1"/>
              </a:buClr>
              <a:buSzPts val="2800"/>
              <a:buFont typeface="Raleway"/>
              <a:buNone/>
              <a:defRPr b="0" i="0" sz="2800" u="none" cap="none" strike="noStrike">
                <a:solidFill>
                  <a:schemeClr val="dk1"/>
                </a:solidFill>
                <a:latin typeface="Raleway"/>
                <a:ea typeface="Raleway"/>
                <a:cs typeface="Raleway"/>
                <a:sym typeface="Raleway"/>
              </a:defRPr>
            </a:lvl9pPr>
          </a:lstStyle>
          <a:p/>
        </p:txBody>
      </p:sp>
      <p:sp>
        <p:nvSpPr>
          <p:cNvPr id="8" name="Google Shape;8;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Raleway"/>
              <a:buChar char="●"/>
              <a:defRPr b="0" i="0" sz="1800" u="none" cap="none" strike="noStrike">
                <a:solidFill>
                  <a:schemeClr val="dk2"/>
                </a:solidFill>
                <a:latin typeface="Raleway"/>
                <a:ea typeface="Raleway"/>
                <a:cs typeface="Raleway"/>
                <a:sym typeface="Raleway"/>
              </a:defRPr>
            </a:lvl1pPr>
            <a:lvl2pPr indent="-317500" lvl="1" marL="9144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2pPr>
            <a:lvl3pPr indent="-317500" lvl="2" marL="13716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3pPr>
            <a:lvl4pPr indent="-317500" lvl="3" marL="18288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4pPr>
            <a:lvl5pPr indent="-317500" lvl="4" marL="22860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5pPr>
            <a:lvl6pPr indent="-317500" lvl="5" marL="27432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6pPr>
            <a:lvl7pPr indent="-317500" lvl="6" marL="32004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7pPr>
            <a:lvl8pPr indent="-317500" lvl="7" marL="36576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8pPr>
            <a:lvl9pPr indent="-317500" lvl="8" marL="4114800" marR="0" rtl="0" algn="l">
              <a:lnSpc>
                <a:spcPct val="115000"/>
              </a:lnSpc>
              <a:spcBef>
                <a:spcPts val="0"/>
              </a:spcBef>
              <a:spcAft>
                <a:spcPts val="0"/>
              </a:spcAft>
              <a:buClr>
                <a:schemeClr val="dk2"/>
              </a:buClr>
              <a:buSzPts val="1400"/>
              <a:buFont typeface="Raleway"/>
              <a:buChar char="■"/>
              <a:defRPr b="0" i="0" sz="1400" u="none" cap="none" strike="noStrike">
                <a:solidFill>
                  <a:schemeClr val="dk2"/>
                </a:solidFill>
                <a:latin typeface="Raleway"/>
                <a:ea typeface="Raleway"/>
                <a:cs typeface="Raleway"/>
                <a:sym typeface="Raleway"/>
              </a:defRPr>
            </a:lvl9pPr>
          </a:lstStyle>
          <a:p/>
        </p:txBody>
      </p:sp>
      <p:sp>
        <p:nvSpPr>
          <p:cNvPr id="9" name="Google Shape;9;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 name="Shape 56"/>
        <p:cNvGrpSpPr/>
        <p:nvPr/>
      </p:nvGrpSpPr>
      <p:grpSpPr>
        <a:xfrm>
          <a:off x="0" y="0"/>
          <a:ext cx="0" cy="0"/>
          <a:chOff x="0" y="0"/>
          <a:chExt cx="0" cy="0"/>
        </a:xfrm>
      </p:grpSpPr>
      <p:sp>
        <p:nvSpPr>
          <p:cNvPr id="57" name="Google Shape;57;p13"/>
          <p:cNvSpPr txBox="1"/>
          <p:nvPr>
            <p:ph type="title"/>
          </p:nvPr>
        </p:nvSpPr>
        <p:spPr>
          <a:xfrm>
            <a:off x="1166250" y="4208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Context</a:t>
            </a:r>
            <a:endParaRPr/>
          </a:p>
        </p:txBody>
      </p:sp>
      <p:sp>
        <p:nvSpPr>
          <p:cNvPr id="58" name="Google Shape;58;p1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This was the first set of slides presented to members of the studio outwith the design department. The player base for Ticket to Ride were disappointed in the lack of a leaderboards feature in Marmalade’s TTR, which had been present in the recently sunset predecessor made by TwinSails. </a:t>
            </a:r>
            <a:endParaRPr/>
          </a:p>
          <a:p>
            <a:pPr indent="0" lvl="0" marL="0" rtl="0" algn="l">
              <a:spcBef>
                <a:spcPts val="0"/>
              </a:spcBef>
              <a:spcAft>
                <a:spcPts val="0"/>
              </a:spcAft>
              <a:buNone/>
            </a:pPr>
            <a:r>
              <a:t/>
            </a:r>
            <a:endParaRPr/>
          </a:p>
          <a:p>
            <a:pPr indent="0" lvl="0" marL="0" rtl="0" algn="l">
              <a:spcBef>
                <a:spcPts val="0"/>
              </a:spcBef>
              <a:spcAft>
                <a:spcPts val="0"/>
              </a:spcAft>
              <a:buNone/>
            </a:pPr>
            <a:r>
              <a:rPr lang="en-GB"/>
              <a:t>These slides were used to help get the conversation started on what leaderboards should look like for TTR. Later on in the development of these leaderboards, it was decided that the leaderboards would be used for all of Marmalade’s games, and therefore should be less competitively focused.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2"/>
          <p:cNvSpPr txBox="1"/>
          <p:nvPr/>
        </p:nvSpPr>
        <p:spPr>
          <a:xfrm>
            <a:off x="1157100" y="2814750"/>
            <a:ext cx="810000" cy="621000"/>
          </a:xfrm>
          <a:prstGeom prst="rect">
            <a:avLst/>
          </a:prstGeom>
          <a:solidFill>
            <a:srgbClr val="EAD1DC"/>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GB" sz="1300" u="none" cap="none" strike="noStrike">
                <a:solidFill>
                  <a:schemeClr val="dk1"/>
                </a:solidFill>
                <a:latin typeface="Raleway"/>
                <a:ea typeface="Raleway"/>
                <a:cs typeface="Raleway"/>
                <a:sym typeface="Raleway"/>
              </a:rPr>
              <a:t>Ranked Player</a:t>
            </a:r>
            <a:endParaRPr b="0" i="0" sz="1300" u="none" cap="none" strike="noStrike">
              <a:solidFill>
                <a:schemeClr val="dk1"/>
              </a:solidFill>
              <a:latin typeface="Raleway"/>
              <a:ea typeface="Raleway"/>
              <a:cs typeface="Raleway"/>
              <a:sym typeface="Raleway"/>
            </a:endParaRPr>
          </a:p>
        </p:txBody>
      </p:sp>
      <p:sp>
        <p:nvSpPr>
          <p:cNvPr id="117" name="Google Shape;117;p22"/>
          <p:cNvSpPr txBox="1"/>
          <p:nvPr/>
        </p:nvSpPr>
        <p:spPr>
          <a:xfrm>
            <a:off x="3354750" y="2814750"/>
            <a:ext cx="810000" cy="621000"/>
          </a:xfrm>
          <a:prstGeom prst="rect">
            <a:avLst/>
          </a:prstGeom>
          <a:solidFill>
            <a:srgbClr val="EAD1DC"/>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GB" sz="1300" u="none" cap="none" strike="noStrike">
                <a:solidFill>
                  <a:schemeClr val="dk1"/>
                </a:solidFill>
                <a:latin typeface="Raleway"/>
                <a:ea typeface="Raleway"/>
                <a:cs typeface="Raleway"/>
                <a:sym typeface="Raleway"/>
              </a:rPr>
              <a:t>Ranked Player</a:t>
            </a:r>
            <a:endParaRPr b="0" i="0" sz="1300" u="none" cap="none" strike="noStrike">
              <a:solidFill>
                <a:schemeClr val="dk1"/>
              </a:solidFill>
              <a:latin typeface="Raleway"/>
              <a:ea typeface="Raleway"/>
              <a:cs typeface="Raleway"/>
              <a:sym typeface="Raleway"/>
            </a:endParaRPr>
          </a:p>
        </p:txBody>
      </p:sp>
      <p:sp>
        <p:nvSpPr>
          <p:cNvPr id="118" name="Google Shape;118;p22"/>
          <p:cNvSpPr txBox="1"/>
          <p:nvPr/>
        </p:nvSpPr>
        <p:spPr>
          <a:xfrm>
            <a:off x="4421250" y="2814750"/>
            <a:ext cx="810000" cy="621000"/>
          </a:xfrm>
          <a:prstGeom prst="rect">
            <a:avLst/>
          </a:prstGeom>
          <a:solidFill>
            <a:srgbClr val="80DBFF"/>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Unranked Player</a:t>
            </a:r>
            <a:endParaRPr b="0" i="0" sz="1000" u="none" cap="none" strike="noStrike">
              <a:solidFill>
                <a:schemeClr val="dk1"/>
              </a:solidFill>
              <a:latin typeface="Raleway"/>
              <a:ea typeface="Raleway"/>
              <a:cs typeface="Raleway"/>
              <a:sym typeface="Raleway"/>
            </a:endParaRPr>
          </a:p>
        </p:txBody>
      </p:sp>
      <p:sp>
        <p:nvSpPr>
          <p:cNvPr id="119" name="Google Shape;119;p22"/>
          <p:cNvSpPr txBox="1"/>
          <p:nvPr/>
        </p:nvSpPr>
        <p:spPr>
          <a:xfrm>
            <a:off x="6618900" y="2814750"/>
            <a:ext cx="810000" cy="621000"/>
          </a:xfrm>
          <a:prstGeom prst="rect">
            <a:avLst/>
          </a:prstGeom>
          <a:solidFill>
            <a:srgbClr val="EAD1DC"/>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GB" sz="1300" u="none" cap="none" strike="noStrike">
                <a:solidFill>
                  <a:schemeClr val="dk1"/>
                </a:solidFill>
                <a:latin typeface="Raleway"/>
                <a:ea typeface="Raleway"/>
                <a:cs typeface="Raleway"/>
                <a:sym typeface="Raleway"/>
              </a:rPr>
              <a:t>Ranked Player</a:t>
            </a:r>
            <a:endParaRPr b="0" i="0" sz="1300" u="none" cap="none" strike="noStrike">
              <a:solidFill>
                <a:schemeClr val="dk1"/>
              </a:solidFill>
              <a:latin typeface="Raleway"/>
              <a:ea typeface="Raleway"/>
              <a:cs typeface="Raleway"/>
              <a:sym typeface="Raleway"/>
            </a:endParaRPr>
          </a:p>
        </p:txBody>
      </p:sp>
      <p:sp>
        <p:nvSpPr>
          <p:cNvPr id="120" name="Google Shape;120;p22"/>
          <p:cNvSpPr txBox="1"/>
          <p:nvPr/>
        </p:nvSpPr>
        <p:spPr>
          <a:xfrm>
            <a:off x="7685400" y="2814750"/>
            <a:ext cx="810000" cy="621000"/>
          </a:xfrm>
          <a:prstGeom prst="rect">
            <a:avLst/>
          </a:prstGeom>
          <a:solidFill>
            <a:srgbClr val="80DBFF"/>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Unranked Player</a:t>
            </a:r>
            <a:endParaRPr b="0" i="0" sz="1000" u="none" cap="none" strike="noStrike">
              <a:solidFill>
                <a:schemeClr val="dk1"/>
              </a:solidFill>
              <a:latin typeface="Raleway"/>
              <a:ea typeface="Raleway"/>
              <a:cs typeface="Raleway"/>
              <a:sym typeface="Raleway"/>
            </a:endParaRPr>
          </a:p>
        </p:txBody>
      </p:sp>
      <p:sp>
        <p:nvSpPr>
          <p:cNvPr id="121" name="Google Shape;121;p22"/>
          <p:cNvSpPr txBox="1"/>
          <p:nvPr/>
        </p:nvSpPr>
        <p:spPr>
          <a:xfrm>
            <a:off x="90600" y="2814750"/>
            <a:ext cx="810000" cy="621000"/>
          </a:xfrm>
          <a:prstGeom prst="rect">
            <a:avLst/>
          </a:prstGeom>
          <a:solidFill>
            <a:srgbClr val="EAD1DC"/>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GB" sz="1300" u="none" cap="none" strike="noStrike">
                <a:solidFill>
                  <a:schemeClr val="dk1"/>
                </a:solidFill>
                <a:latin typeface="Raleway"/>
                <a:ea typeface="Raleway"/>
                <a:cs typeface="Raleway"/>
                <a:sym typeface="Raleway"/>
              </a:rPr>
              <a:t>Ranked Player</a:t>
            </a:r>
            <a:endParaRPr b="0" i="0" sz="1300" u="none" cap="none" strike="noStrike">
              <a:solidFill>
                <a:schemeClr val="dk1"/>
              </a:solidFill>
              <a:latin typeface="Raleway"/>
              <a:ea typeface="Raleway"/>
              <a:cs typeface="Raleway"/>
              <a:sym typeface="Raleway"/>
            </a:endParaRPr>
          </a:p>
        </p:txBody>
      </p:sp>
      <p:sp>
        <p:nvSpPr>
          <p:cNvPr id="122" name="Google Shape;122;p22"/>
          <p:cNvSpPr txBox="1"/>
          <p:nvPr/>
        </p:nvSpPr>
        <p:spPr>
          <a:xfrm>
            <a:off x="6618900" y="2814750"/>
            <a:ext cx="810000" cy="621000"/>
          </a:xfrm>
          <a:prstGeom prst="rect">
            <a:avLst/>
          </a:prstGeom>
          <a:solidFill>
            <a:srgbClr val="80DBFF"/>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Unranked Player</a:t>
            </a:r>
            <a:endParaRPr b="0" i="0" sz="1000" u="none" cap="none" strike="noStrike">
              <a:solidFill>
                <a:schemeClr val="dk1"/>
              </a:solidFill>
              <a:latin typeface="Raleway"/>
              <a:ea typeface="Raleway"/>
              <a:cs typeface="Raleway"/>
              <a:sym typeface="Raleway"/>
            </a:endParaRPr>
          </a:p>
        </p:txBody>
      </p:sp>
      <p:sp>
        <p:nvSpPr>
          <p:cNvPr id="123" name="Google Shape;123;p22"/>
          <p:cNvSpPr txBox="1"/>
          <p:nvPr/>
        </p:nvSpPr>
        <p:spPr>
          <a:xfrm>
            <a:off x="816750" y="2936250"/>
            <a:ext cx="411600" cy="378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vs.</a:t>
            </a:r>
            <a:endParaRPr b="0" i="0" sz="1000" u="none" cap="none" strike="noStrike">
              <a:solidFill>
                <a:schemeClr val="dk1"/>
              </a:solidFill>
              <a:latin typeface="Raleway"/>
              <a:ea typeface="Raleway"/>
              <a:cs typeface="Raleway"/>
              <a:sym typeface="Raleway"/>
            </a:endParaRPr>
          </a:p>
        </p:txBody>
      </p:sp>
      <p:sp>
        <p:nvSpPr>
          <p:cNvPr id="124" name="Google Shape;124;p22"/>
          <p:cNvSpPr txBox="1"/>
          <p:nvPr/>
        </p:nvSpPr>
        <p:spPr>
          <a:xfrm>
            <a:off x="4087200" y="2936250"/>
            <a:ext cx="411600" cy="378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vs.</a:t>
            </a:r>
            <a:endParaRPr b="0" i="0" sz="1000" u="none" cap="none" strike="noStrike">
              <a:solidFill>
                <a:schemeClr val="dk1"/>
              </a:solidFill>
              <a:latin typeface="Raleway"/>
              <a:ea typeface="Raleway"/>
              <a:cs typeface="Raleway"/>
              <a:sym typeface="Raleway"/>
            </a:endParaRPr>
          </a:p>
        </p:txBody>
      </p:sp>
      <p:sp>
        <p:nvSpPr>
          <p:cNvPr id="125" name="Google Shape;125;p22"/>
          <p:cNvSpPr txBox="1"/>
          <p:nvPr/>
        </p:nvSpPr>
        <p:spPr>
          <a:xfrm>
            <a:off x="7357650" y="2936250"/>
            <a:ext cx="411600" cy="378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vs.</a:t>
            </a:r>
            <a:endParaRPr b="0" i="0" sz="1000" u="none" cap="none" strike="noStrike">
              <a:solidFill>
                <a:schemeClr val="dk1"/>
              </a:solidFill>
              <a:latin typeface="Raleway"/>
              <a:ea typeface="Raleway"/>
              <a:cs typeface="Raleway"/>
              <a:sym typeface="Raleway"/>
            </a:endParaRPr>
          </a:p>
        </p:txBody>
      </p:sp>
      <p:sp>
        <p:nvSpPr>
          <p:cNvPr id="126" name="Google Shape;126;p22"/>
          <p:cNvSpPr txBox="1"/>
          <p:nvPr/>
        </p:nvSpPr>
        <p:spPr>
          <a:xfrm>
            <a:off x="103050" y="3532650"/>
            <a:ext cx="1899300" cy="533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chemeClr val="dk1"/>
                </a:solidFill>
                <a:latin typeface="Raleway"/>
                <a:ea typeface="Raleway"/>
                <a:cs typeface="Raleway"/>
                <a:sym typeface="Raleway"/>
              </a:rPr>
              <a:t>Both players ranked play rating updates</a:t>
            </a:r>
            <a:endParaRPr b="0" i="0" sz="1200" u="none" cap="none" strike="noStrike">
              <a:solidFill>
                <a:schemeClr val="dk1"/>
              </a:solidFill>
              <a:latin typeface="Raleway"/>
              <a:ea typeface="Raleway"/>
              <a:cs typeface="Raleway"/>
              <a:sym typeface="Raleway"/>
            </a:endParaRPr>
          </a:p>
        </p:txBody>
      </p:sp>
      <p:sp>
        <p:nvSpPr>
          <p:cNvPr id="127" name="Google Shape;127;p22"/>
          <p:cNvSpPr txBox="1"/>
          <p:nvPr/>
        </p:nvSpPr>
        <p:spPr>
          <a:xfrm>
            <a:off x="3354750" y="3591000"/>
            <a:ext cx="1839000" cy="1113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chemeClr val="dk1"/>
                </a:solidFill>
                <a:latin typeface="Raleway"/>
                <a:ea typeface="Raleway"/>
                <a:cs typeface="Raleway"/>
                <a:sym typeface="Raleway"/>
              </a:rPr>
              <a:t>Ranked Player’s ranked play rating updates </a:t>
            </a:r>
            <a:br>
              <a:rPr b="0" i="0" lang="en-GB" sz="1200" u="none" cap="none" strike="noStrike">
                <a:solidFill>
                  <a:schemeClr val="dk1"/>
                </a:solidFill>
                <a:latin typeface="Raleway"/>
                <a:ea typeface="Raleway"/>
                <a:cs typeface="Raleway"/>
                <a:sym typeface="Raleway"/>
              </a:rPr>
            </a:br>
            <a:br>
              <a:rPr b="0" i="0" lang="en-GB" sz="1200" u="none" cap="none" strike="noStrike">
                <a:solidFill>
                  <a:schemeClr val="dk1"/>
                </a:solidFill>
                <a:latin typeface="Raleway"/>
                <a:ea typeface="Raleway"/>
                <a:cs typeface="Raleway"/>
                <a:sym typeface="Raleway"/>
              </a:rPr>
            </a:br>
            <a:r>
              <a:rPr b="0" i="0" lang="en-GB" sz="1200" u="none" cap="none" strike="noStrike">
                <a:solidFill>
                  <a:schemeClr val="dk1"/>
                </a:solidFill>
                <a:latin typeface="Raleway"/>
                <a:ea typeface="Raleway"/>
                <a:cs typeface="Raleway"/>
                <a:sym typeface="Raleway"/>
              </a:rPr>
              <a:t>Unranked Player’s hidden rating updates</a:t>
            </a:r>
            <a:endParaRPr b="0" i="0" sz="1200" u="none" cap="none" strike="noStrike">
              <a:solidFill>
                <a:schemeClr val="dk1"/>
              </a:solidFill>
              <a:latin typeface="Raleway"/>
              <a:ea typeface="Raleway"/>
              <a:cs typeface="Raleway"/>
              <a:sym typeface="Raleway"/>
            </a:endParaRPr>
          </a:p>
        </p:txBody>
      </p:sp>
      <p:sp>
        <p:nvSpPr>
          <p:cNvPr id="128" name="Google Shape;128;p22"/>
          <p:cNvSpPr txBox="1"/>
          <p:nvPr/>
        </p:nvSpPr>
        <p:spPr>
          <a:xfrm>
            <a:off x="6643950" y="3532650"/>
            <a:ext cx="1839000" cy="533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0" i="0" lang="en-GB" sz="1200" u="none" cap="none" strike="noStrike">
                <a:solidFill>
                  <a:schemeClr val="dk1"/>
                </a:solidFill>
                <a:latin typeface="Raleway"/>
                <a:ea typeface="Raleway"/>
                <a:cs typeface="Raleway"/>
                <a:sym typeface="Raleway"/>
              </a:rPr>
              <a:t>Both players hidden ratings update</a:t>
            </a:r>
            <a:endParaRPr b="0" i="0" sz="1200" u="none" cap="none" strike="noStrike">
              <a:solidFill>
                <a:schemeClr val="dk1"/>
              </a:solidFill>
              <a:latin typeface="Raleway"/>
              <a:ea typeface="Raleway"/>
              <a:cs typeface="Raleway"/>
              <a:sym typeface="Raleway"/>
            </a:endParaRPr>
          </a:p>
        </p:txBody>
      </p:sp>
      <p:sp>
        <p:nvSpPr>
          <p:cNvPr id="129" name="Google Shape;129;p22"/>
          <p:cNvSpPr/>
          <p:nvPr/>
        </p:nvSpPr>
        <p:spPr>
          <a:xfrm>
            <a:off x="2652750" y="877500"/>
            <a:ext cx="1107000" cy="681900"/>
          </a:xfrm>
          <a:prstGeom prst="rect">
            <a:avLst/>
          </a:prstGeom>
          <a:solidFill>
            <a:srgbClr val="EAD1DC"/>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Raleway"/>
                <a:ea typeface="Raleway"/>
                <a:cs typeface="Raleway"/>
                <a:sym typeface="Raleway"/>
              </a:rPr>
              <a:t>Ranked Game</a:t>
            </a:r>
            <a:endParaRPr b="0" i="0" sz="1400" u="none" cap="none" strike="noStrike">
              <a:solidFill>
                <a:srgbClr val="000000"/>
              </a:solidFill>
              <a:latin typeface="Raleway"/>
              <a:ea typeface="Raleway"/>
              <a:cs typeface="Raleway"/>
              <a:sym typeface="Raleway"/>
            </a:endParaRPr>
          </a:p>
        </p:txBody>
      </p:sp>
      <p:sp>
        <p:nvSpPr>
          <p:cNvPr id="130" name="Google Shape;130;p22"/>
          <p:cNvSpPr/>
          <p:nvPr/>
        </p:nvSpPr>
        <p:spPr>
          <a:xfrm>
            <a:off x="4788750" y="877500"/>
            <a:ext cx="1107000" cy="681900"/>
          </a:xfrm>
          <a:prstGeom prst="rect">
            <a:avLst/>
          </a:prstGeom>
          <a:solidFill>
            <a:srgbClr val="80DBFF"/>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Raleway"/>
                <a:ea typeface="Raleway"/>
                <a:cs typeface="Raleway"/>
                <a:sym typeface="Raleway"/>
              </a:rPr>
              <a:t>Quick Game</a:t>
            </a:r>
            <a:endParaRPr b="0" i="0" sz="1400" u="none" cap="none" strike="noStrike">
              <a:solidFill>
                <a:srgbClr val="000000"/>
              </a:solidFill>
              <a:latin typeface="Raleway"/>
              <a:ea typeface="Raleway"/>
              <a:cs typeface="Raleway"/>
              <a:sym typeface="Raleway"/>
            </a:endParaRPr>
          </a:p>
        </p:txBody>
      </p:sp>
      <p:cxnSp>
        <p:nvCxnSpPr>
          <p:cNvPr id="131" name="Google Shape;131;p22"/>
          <p:cNvCxnSpPr>
            <a:stCxn id="129" idx="1"/>
            <a:endCxn id="123" idx="0"/>
          </p:cNvCxnSpPr>
          <p:nvPr/>
        </p:nvCxnSpPr>
        <p:spPr>
          <a:xfrm flipH="1">
            <a:off x="1022550" y="1218450"/>
            <a:ext cx="1630200" cy="1717800"/>
          </a:xfrm>
          <a:prstGeom prst="bentConnector2">
            <a:avLst/>
          </a:prstGeom>
          <a:noFill/>
          <a:ln cap="flat" cmpd="sng" w="19050">
            <a:solidFill>
              <a:srgbClr val="CC0000"/>
            </a:solidFill>
            <a:prstDash val="solid"/>
            <a:round/>
            <a:headEnd len="sm" w="sm" type="none"/>
            <a:tailEnd len="med" w="med" type="triangle"/>
          </a:ln>
        </p:spPr>
      </p:cxnSp>
      <p:cxnSp>
        <p:nvCxnSpPr>
          <p:cNvPr id="132" name="Google Shape;132;p22"/>
          <p:cNvCxnSpPr>
            <a:stCxn id="129" idx="2"/>
          </p:cNvCxnSpPr>
          <p:nvPr/>
        </p:nvCxnSpPr>
        <p:spPr>
          <a:xfrm flipH="1" rot="-5400000">
            <a:off x="3412200" y="1353450"/>
            <a:ext cx="702000" cy="1113900"/>
          </a:xfrm>
          <a:prstGeom prst="bentConnector2">
            <a:avLst/>
          </a:prstGeom>
          <a:noFill/>
          <a:ln cap="flat" cmpd="sng" w="19050">
            <a:solidFill>
              <a:srgbClr val="CC0000"/>
            </a:solidFill>
            <a:prstDash val="solid"/>
            <a:round/>
            <a:headEnd len="sm" w="sm" type="none"/>
            <a:tailEnd len="sm" w="sm" type="none"/>
          </a:ln>
        </p:spPr>
      </p:cxnSp>
      <p:cxnSp>
        <p:nvCxnSpPr>
          <p:cNvPr id="133" name="Google Shape;133;p22"/>
          <p:cNvCxnSpPr>
            <a:stCxn id="130" idx="2"/>
          </p:cNvCxnSpPr>
          <p:nvPr/>
        </p:nvCxnSpPr>
        <p:spPr>
          <a:xfrm rot="5400000">
            <a:off x="4466700" y="1385850"/>
            <a:ext cx="702000" cy="1049100"/>
          </a:xfrm>
          <a:prstGeom prst="bentConnector2">
            <a:avLst/>
          </a:prstGeom>
          <a:noFill/>
          <a:ln cap="flat" cmpd="sng" w="19050">
            <a:solidFill>
              <a:srgbClr val="0000FF"/>
            </a:solidFill>
            <a:prstDash val="solid"/>
            <a:round/>
            <a:headEnd len="sm" w="sm" type="none"/>
            <a:tailEnd len="sm" w="sm" type="none"/>
          </a:ln>
        </p:spPr>
      </p:cxnSp>
      <p:cxnSp>
        <p:nvCxnSpPr>
          <p:cNvPr id="134" name="Google Shape;134;p22"/>
          <p:cNvCxnSpPr>
            <a:endCxn id="124" idx="0"/>
          </p:cNvCxnSpPr>
          <p:nvPr/>
        </p:nvCxnSpPr>
        <p:spPr>
          <a:xfrm>
            <a:off x="4293000" y="2261250"/>
            <a:ext cx="0" cy="675000"/>
          </a:xfrm>
          <a:prstGeom prst="straightConnector1">
            <a:avLst/>
          </a:prstGeom>
          <a:noFill/>
          <a:ln cap="flat" cmpd="sng" w="28575">
            <a:solidFill>
              <a:srgbClr val="674EA7"/>
            </a:solidFill>
            <a:prstDash val="solid"/>
            <a:round/>
            <a:headEnd len="sm" w="sm" type="none"/>
            <a:tailEnd len="med" w="med" type="triangle"/>
          </a:ln>
        </p:spPr>
      </p:cxnSp>
      <p:cxnSp>
        <p:nvCxnSpPr>
          <p:cNvPr id="135" name="Google Shape;135;p22"/>
          <p:cNvCxnSpPr>
            <a:stCxn id="130" idx="3"/>
            <a:endCxn id="125" idx="0"/>
          </p:cNvCxnSpPr>
          <p:nvPr/>
        </p:nvCxnSpPr>
        <p:spPr>
          <a:xfrm>
            <a:off x="5895750" y="1218450"/>
            <a:ext cx="1667700" cy="1717800"/>
          </a:xfrm>
          <a:prstGeom prst="bentConnector2">
            <a:avLst/>
          </a:prstGeom>
          <a:noFill/>
          <a:ln cap="flat" cmpd="sng" w="19050">
            <a:solidFill>
              <a:srgbClr val="0000FF"/>
            </a:solidFill>
            <a:prstDash val="solid"/>
            <a:round/>
            <a:headEnd len="sm" w="sm" type="none"/>
            <a:tailEnd len="med" w="med" type="triangle"/>
          </a:ln>
        </p:spPr>
      </p:cxnSp>
      <p:sp>
        <p:nvSpPr>
          <p:cNvPr id="136" name="Google Shape;136;p22"/>
          <p:cNvSpPr txBox="1"/>
          <p:nvPr/>
        </p:nvSpPr>
        <p:spPr>
          <a:xfrm>
            <a:off x="2461350" y="466050"/>
            <a:ext cx="3625800" cy="418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chemeClr val="dk1"/>
                </a:solidFill>
                <a:latin typeface="Raleway"/>
                <a:ea typeface="Raleway"/>
                <a:cs typeface="Raleway"/>
                <a:sym typeface="Raleway"/>
              </a:rPr>
              <a:t>Player chooses to play Ranked Game or Quick Game</a:t>
            </a:r>
            <a:endParaRPr b="0" i="0" sz="1100" u="none" cap="none" strike="noStrike">
              <a:solidFill>
                <a:schemeClr val="dk1"/>
              </a:solidFill>
              <a:latin typeface="Raleway"/>
              <a:ea typeface="Raleway"/>
              <a:cs typeface="Raleway"/>
              <a:sym typeface="Raleway"/>
            </a:endParaRPr>
          </a:p>
        </p:txBody>
      </p:sp>
      <p:sp>
        <p:nvSpPr>
          <p:cNvPr id="137" name="Google Shape;137;p22"/>
          <p:cNvSpPr txBox="1"/>
          <p:nvPr/>
        </p:nvSpPr>
        <p:spPr>
          <a:xfrm>
            <a:off x="1474500" y="0"/>
            <a:ext cx="5599500" cy="384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GB" sz="1800" u="none" cap="none" strike="noStrike">
                <a:solidFill>
                  <a:schemeClr val="dk1"/>
                </a:solidFill>
                <a:latin typeface="Raleway"/>
                <a:ea typeface="Raleway"/>
                <a:cs typeface="Raleway"/>
                <a:sym typeface="Raleway"/>
              </a:rPr>
              <a:t>Ranked Matchmaker Flow</a:t>
            </a:r>
            <a:endParaRPr b="0" i="0" sz="1800" u="none" cap="none" strike="noStrike">
              <a:solidFill>
                <a:schemeClr val="dk1"/>
              </a:solidFill>
              <a:latin typeface="Raleway"/>
              <a:ea typeface="Raleway"/>
              <a:cs typeface="Raleway"/>
              <a:sym typeface="Raleway"/>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3"/>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Divisions</a:t>
            </a:r>
            <a:endParaRPr/>
          </a:p>
        </p:txBody>
      </p:sp>
      <p:sp>
        <p:nvSpPr>
          <p:cNvPr id="143" name="Google Shape;143;p23"/>
          <p:cNvSpPr txBox="1"/>
          <p:nvPr>
            <p:ph idx="1" type="body"/>
          </p:nvPr>
        </p:nvSpPr>
        <p:spPr>
          <a:xfrm>
            <a:off x="311700" y="1152475"/>
            <a:ext cx="8520600" cy="743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Clr>
                <a:schemeClr val="dk1"/>
              </a:buClr>
              <a:buSzPts val="1100"/>
              <a:buFont typeface="Arial"/>
              <a:buNone/>
            </a:pPr>
            <a:r>
              <a:rPr lang="en-GB" sz="1300">
                <a:solidFill>
                  <a:schemeClr val="dk1"/>
                </a:solidFill>
              </a:rPr>
              <a:t>The numerical range of ratings will be split into divisions. These give players smaller, more definitive goals like ‘reach the next division up’ rather than having the (effectively) never ending goal of ‘increase my rating’.</a:t>
            </a:r>
            <a:endParaRPr sz="1300"/>
          </a:p>
        </p:txBody>
      </p:sp>
      <p:cxnSp>
        <p:nvCxnSpPr>
          <p:cNvPr id="144" name="Google Shape;144;p23"/>
          <p:cNvCxnSpPr/>
          <p:nvPr/>
        </p:nvCxnSpPr>
        <p:spPr>
          <a:xfrm>
            <a:off x="1094763" y="2314050"/>
            <a:ext cx="6689400" cy="20400"/>
          </a:xfrm>
          <a:prstGeom prst="straightConnector1">
            <a:avLst/>
          </a:prstGeom>
          <a:noFill/>
          <a:ln cap="flat" cmpd="sng" w="28575">
            <a:solidFill>
              <a:srgbClr val="332574"/>
            </a:solidFill>
            <a:prstDash val="solid"/>
            <a:round/>
            <a:headEnd len="med" w="med" type="triangle"/>
            <a:tailEnd len="med" w="med" type="triangle"/>
          </a:ln>
        </p:spPr>
      </p:cxnSp>
      <p:sp>
        <p:nvSpPr>
          <p:cNvPr id="145" name="Google Shape;145;p23"/>
          <p:cNvSpPr txBox="1"/>
          <p:nvPr/>
        </p:nvSpPr>
        <p:spPr>
          <a:xfrm>
            <a:off x="3372600" y="1750950"/>
            <a:ext cx="2558400" cy="418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Raleway"/>
                <a:ea typeface="Raleway"/>
                <a:cs typeface="Raleway"/>
                <a:sym typeface="Raleway"/>
              </a:rPr>
              <a:t>Rating</a:t>
            </a:r>
            <a:endParaRPr b="0" i="0" sz="1400" u="none" cap="none" strike="noStrike">
              <a:solidFill>
                <a:srgbClr val="000000"/>
              </a:solidFill>
              <a:latin typeface="Raleway"/>
              <a:ea typeface="Raleway"/>
              <a:cs typeface="Raleway"/>
              <a:sym typeface="Raleway"/>
            </a:endParaRPr>
          </a:p>
        </p:txBody>
      </p:sp>
      <p:sp>
        <p:nvSpPr>
          <p:cNvPr id="146" name="Google Shape;146;p23"/>
          <p:cNvSpPr txBox="1"/>
          <p:nvPr/>
        </p:nvSpPr>
        <p:spPr>
          <a:xfrm>
            <a:off x="1490550" y="3216450"/>
            <a:ext cx="722400" cy="148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Raleway"/>
                <a:ea typeface="Raleway"/>
                <a:cs typeface="Raleway"/>
                <a:sym typeface="Raleway"/>
              </a:rPr>
              <a:t>Bronze</a:t>
            </a:r>
            <a:endParaRPr b="0" i="0" sz="1100" u="none" cap="none" strike="noStrike">
              <a:solidFill>
                <a:srgbClr val="000000"/>
              </a:solidFill>
              <a:latin typeface="Raleway"/>
              <a:ea typeface="Raleway"/>
              <a:cs typeface="Raleway"/>
              <a:sym typeface="Raleway"/>
            </a:endParaRPr>
          </a:p>
        </p:txBody>
      </p:sp>
      <p:sp>
        <p:nvSpPr>
          <p:cNvPr id="147" name="Google Shape;147;p23"/>
          <p:cNvSpPr txBox="1"/>
          <p:nvPr/>
        </p:nvSpPr>
        <p:spPr>
          <a:xfrm>
            <a:off x="2527200" y="3216450"/>
            <a:ext cx="722400" cy="148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Raleway"/>
                <a:ea typeface="Raleway"/>
                <a:cs typeface="Raleway"/>
                <a:sym typeface="Raleway"/>
              </a:rPr>
              <a:t>Silver</a:t>
            </a:r>
            <a:endParaRPr b="0" i="0" sz="1100" u="none" cap="none" strike="noStrike">
              <a:solidFill>
                <a:srgbClr val="000000"/>
              </a:solidFill>
              <a:latin typeface="Raleway"/>
              <a:ea typeface="Raleway"/>
              <a:cs typeface="Raleway"/>
              <a:sym typeface="Raleway"/>
            </a:endParaRPr>
          </a:p>
        </p:txBody>
      </p:sp>
      <p:sp>
        <p:nvSpPr>
          <p:cNvPr id="148" name="Google Shape;148;p23"/>
          <p:cNvSpPr txBox="1"/>
          <p:nvPr/>
        </p:nvSpPr>
        <p:spPr>
          <a:xfrm>
            <a:off x="3651600" y="3216450"/>
            <a:ext cx="722400" cy="148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Raleway"/>
                <a:ea typeface="Raleway"/>
                <a:cs typeface="Raleway"/>
                <a:sym typeface="Raleway"/>
              </a:rPr>
              <a:t>Gold</a:t>
            </a:r>
            <a:endParaRPr b="0" i="0" sz="1100" u="none" cap="none" strike="noStrike">
              <a:solidFill>
                <a:srgbClr val="000000"/>
              </a:solidFill>
              <a:latin typeface="Raleway"/>
              <a:ea typeface="Raleway"/>
              <a:cs typeface="Raleway"/>
              <a:sym typeface="Raleway"/>
            </a:endParaRPr>
          </a:p>
        </p:txBody>
      </p:sp>
      <p:sp>
        <p:nvSpPr>
          <p:cNvPr id="149" name="Google Shape;149;p23"/>
          <p:cNvSpPr txBox="1"/>
          <p:nvPr/>
        </p:nvSpPr>
        <p:spPr>
          <a:xfrm>
            <a:off x="4651800" y="3216450"/>
            <a:ext cx="811800" cy="148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Raleway"/>
                <a:ea typeface="Raleway"/>
                <a:cs typeface="Raleway"/>
                <a:sym typeface="Raleway"/>
              </a:rPr>
              <a:t>Diamond</a:t>
            </a:r>
            <a:endParaRPr b="0" i="0" sz="1100" u="none" cap="none" strike="noStrike">
              <a:solidFill>
                <a:srgbClr val="000000"/>
              </a:solidFill>
              <a:latin typeface="Raleway"/>
              <a:ea typeface="Raleway"/>
              <a:cs typeface="Raleway"/>
              <a:sym typeface="Raleway"/>
            </a:endParaRPr>
          </a:p>
        </p:txBody>
      </p:sp>
      <p:sp>
        <p:nvSpPr>
          <p:cNvPr id="150" name="Google Shape;150;p23"/>
          <p:cNvSpPr txBox="1"/>
          <p:nvPr/>
        </p:nvSpPr>
        <p:spPr>
          <a:xfrm>
            <a:off x="5741400" y="3216450"/>
            <a:ext cx="811800" cy="148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Raleway"/>
                <a:ea typeface="Raleway"/>
                <a:cs typeface="Raleway"/>
                <a:sym typeface="Raleway"/>
              </a:rPr>
              <a:t>Master</a:t>
            </a:r>
            <a:endParaRPr b="0" i="0" sz="1100" u="none" cap="none" strike="noStrike">
              <a:solidFill>
                <a:srgbClr val="000000"/>
              </a:solidFill>
              <a:latin typeface="Raleway"/>
              <a:ea typeface="Raleway"/>
              <a:cs typeface="Raleway"/>
              <a:sym typeface="Raleway"/>
            </a:endParaRPr>
          </a:p>
        </p:txBody>
      </p:sp>
      <p:sp>
        <p:nvSpPr>
          <p:cNvPr id="151" name="Google Shape;151;p23"/>
          <p:cNvSpPr txBox="1"/>
          <p:nvPr/>
        </p:nvSpPr>
        <p:spPr>
          <a:xfrm>
            <a:off x="6661050" y="3216450"/>
            <a:ext cx="1032900" cy="148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Raleway"/>
                <a:ea typeface="Raleway"/>
                <a:cs typeface="Raleway"/>
                <a:sym typeface="Raleway"/>
              </a:rPr>
              <a:t>Grandmaster</a:t>
            </a:r>
            <a:endParaRPr b="0" i="0" sz="1100" u="none" cap="none" strike="noStrike">
              <a:solidFill>
                <a:srgbClr val="000000"/>
              </a:solidFill>
              <a:latin typeface="Raleway"/>
              <a:ea typeface="Raleway"/>
              <a:cs typeface="Raleway"/>
              <a:sym typeface="Raleway"/>
            </a:endParaRPr>
          </a:p>
        </p:txBody>
      </p:sp>
      <p:sp>
        <p:nvSpPr>
          <p:cNvPr id="152" name="Google Shape;152;p23"/>
          <p:cNvSpPr txBox="1"/>
          <p:nvPr/>
        </p:nvSpPr>
        <p:spPr>
          <a:xfrm>
            <a:off x="1392750" y="3401100"/>
            <a:ext cx="918000" cy="202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Raleway"/>
                <a:ea typeface="Raleway"/>
                <a:cs typeface="Raleway"/>
                <a:sym typeface="Raleway"/>
              </a:rPr>
              <a:t>800+</a:t>
            </a:r>
            <a:endParaRPr b="0" i="0" sz="1100" u="none" cap="none" strike="noStrike">
              <a:solidFill>
                <a:srgbClr val="000000"/>
              </a:solidFill>
              <a:latin typeface="Raleway"/>
              <a:ea typeface="Raleway"/>
              <a:cs typeface="Raleway"/>
              <a:sym typeface="Raleway"/>
            </a:endParaRPr>
          </a:p>
        </p:txBody>
      </p:sp>
      <p:sp>
        <p:nvSpPr>
          <p:cNvPr id="153" name="Google Shape;153;p23"/>
          <p:cNvSpPr txBox="1"/>
          <p:nvPr/>
        </p:nvSpPr>
        <p:spPr>
          <a:xfrm>
            <a:off x="2429400" y="3401100"/>
            <a:ext cx="918000" cy="202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Raleway"/>
                <a:ea typeface="Raleway"/>
                <a:cs typeface="Raleway"/>
                <a:sym typeface="Raleway"/>
              </a:rPr>
              <a:t>1000+</a:t>
            </a:r>
            <a:endParaRPr b="0" i="0" sz="1100" u="none" cap="none" strike="noStrike">
              <a:solidFill>
                <a:srgbClr val="000000"/>
              </a:solidFill>
              <a:latin typeface="Raleway"/>
              <a:ea typeface="Raleway"/>
              <a:cs typeface="Raleway"/>
              <a:sym typeface="Raleway"/>
            </a:endParaRPr>
          </a:p>
        </p:txBody>
      </p:sp>
      <p:sp>
        <p:nvSpPr>
          <p:cNvPr id="154" name="Google Shape;154;p23"/>
          <p:cNvSpPr txBox="1"/>
          <p:nvPr/>
        </p:nvSpPr>
        <p:spPr>
          <a:xfrm>
            <a:off x="3553800" y="3401100"/>
            <a:ext cx="918000" cy="202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Raleway"/>
                <a:ea typeface="Raleway"/>
                <a:cs typeface="Raleway"/>
                <a:sym typeface="Raleway"/>
              </a:rPr>
              <a:t>1200+</a:t>
            </a:r>
            <a:endParaRPr b="0" i="0" sz="1100" u="none" cap="none" strike="noStrike">
              <a:solidFill>
                <a:srgbClr val="000000"/>
              </a:solidFill>
              <a:latin typeface="Raleway"/>
              <a:ea typeface="Raleway"/>
              <a:cs typeface="Raleway"/>
              <a:sym typeface="Raleway"/>
            </a:endParaRPr>
          </a:p>
        </p:txBody>
      </p:sp>
      <p:sp>
        <p:nvSpPr>
          <p:cNvPr id="155" name="Google Shape;155;p23"/>
          <p:cNvSpPr txBox="1"/>
          <p:nvPr/>
        </p:nvSpPr>
        <p:spPr>
          <a:xfrm>
            <a:off x="4598700" y="3401100"/>
            <a:ext cx="918000" cy="202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Raleway"/>
                <a:ea typeface="Raleway"/>
                <a:cs typeface="Raleway"/>
                <a:sym typeface="Raleway"/>
              </a:rPr>
              <a:t>1400+</a:t>
            </a:r>
            <a:endParaRPr b="0" i="0" sz="1100" u="none" cap="none" strike="noStrike">
              <a:solidFill>
                <a:srgbClr val="000000"/>
              </a:solidFill>
              <a:latin typeface="Raleway"/>
              <a:ea typeface="Raleway"/>
              <a:cs typeface="Raleway"/>
              <a:sym typeface="Raleway"/>
            </a:endParaRPr>
          </a:p>
        </p:txBody>
      </p:sp>
      <p:sp>
        <p:nvSpPr>
          <p:cNvPr id="156" name="Google Shape;156;p23"/>
          <p:cNvSpPr txBox="1"/>
          <p:nvPr/>
        </p:nvSpPr>
        <p:spPr>
          <a:xfrm>
            <a:off x="5688300" y="3401100"/>
            <a:ext cx="918000" cy="202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Raleway"/>
                <a:ea typeface="Raleway"/>
                <a:cs typeface="Raleway"/>
                <a:sym typeface="Raleway"/>
              </a:rPr>
              <a:t>1600+</a:t>
            </a:r>
            <a:endParaRPr b="0" i="0" sz="1100" u="none" cap="none" strike="noStrike">
              <a:solidFill>
                <a:srgbClr val="000000"/>
              </a:solidFill>
              <a:latin typeface="Raleway"/>
              <a:ea typeface="Raleway"/>
              <a:cs typeface="Raleway"/>
              <a:sym typeface="Raleway"/>
            </a:endParaRPr>
          </a:p>
        </p:txBody>
      </p:sp>
      <p:sp>
        <p:nvSpPr>
          <p:cNvPr id="157" name="Google Shape;157;p23"/>
          <p:cNvSpPr txBox="1"/>
          <p:nvPr/>
        </p:nvSpPr>
        <p:spPr>
          <a:xfrm>
            <a:off x="6718500" y="3401100"/>
            <a:ext cx="918000" cy="202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Raleway"/>
                <a:ea typeface="Raleway"/>
                <a:cs typeface="Raleway"/>
                <a:sym typeface="Raleway"/>
              </a:rPr>
              <a:t>1800-2000</a:t>
            </a:r>
            <a:endParaRPr b="0" i="0" sz="1100" u="none" cap="none" strike="noStrike">
              <a:solidFill>
                <a:srgbClr val="000000"/>
              </a:solidFill>
              <a:latin typeface="Raleway"/>
              <a:ea typeface="Raleway"/>
              <a:cs typeface="Raleway"/>
              <a:sym typeface="Raleway"/>
            </a:endParaRPr>
          </a:p>
        </p:txBody>
      </p:sp>
      <p:pic>
        <p:nvPicPr>
          <p:cNvPr id="158" name="Google Shape;158;p23"/>
          <p:cNvPicPr preferRelativeResize="0"/>
          <p:nvPr/>
        </p:nvPicPr>
        <p:blipFill rotWithShape="1">
          <a:blip r:embed="rId3">
            <a:alphaModFix/>
          </a:blip>
          <a:srcRect b="0" l="0" r="0" t="0"/>
          <a:stretch/>
        </p:blipFill>
        <p:spPr>
          <a:xfrm>
            <a:off x="1227300" y="2392900"/>
            <a:ext cx="6424313" cy="911875"/>
          </a:xfrm>
          <a:prstGeom prst="rect">
            <a:avLst/>
          </a:prstGeom>
          <a:noFill/>
          <a:ln>
            <a:noFill/>
          </a:ln>
        </p:spPr>
      </p:pic>
      <p:sp>
        <p:nvSpPr>
          <p:cNvPr id="159" name="Google Shape;159;p23"/>
          <p:cNvSpPr txBox="1"/>
          <p:nvPr/>
        </p:nvSpPr>
        <p:spPr>
          <a:xfrm>
            <a:off x="311700" y="3801500"/>
            <a:ext cx="8367300" cy="10236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When a player reaches the rating floor of a division, they are ‘promoted’ and gain the new division’s icon. If a player’s rating drops below the floor of a division they have a grace period of 5 games to increase their rating back above the floor before their icon is changed to that of the lower division.</a:t>
            </a:r>
            <a:endParaRPr b="0" i="0" sz="1000" u="none" cap="none" strike="noStrike">
              <a:solidFill>
                <a:schemeClr val="dk1"/>
              </a:solidFill>
              <a:latin typeface="Raleway"/>
              <a:ea typeface="Raleway"/>
              <a:cs typeface="Raleway"/>
              <a:sym typeface="Raleway"/>
            </a:endParaRPr>
          </a:p>
          <a:p>
            <a:pPr indent="0" lvl="0" marL="0" marR="0" rtl="0" algn="l">
              <a:lnSpc>
                <a:spcPct val="115000"/>
              </a:lnSpc>
              <a:spcBef>
                <a:spcPts val="1200"/>
              </a:spcBef>
              <a:spcAft>
                <a:spcPts val="120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Note: As a player’s rating approaches the floor of Bronze (800) or the ceiling of Grandmaster (2000) the rate of change of </a:t>
            </a:r>
            <a:r>
              <a:rPr b="0" i="0" lang="en-GB" sz="1000" u="none" cap="none" strike="noStrike">
                <a:solidFill>
                  <a:schemeClr val="lt1"/>
                </a:solidFill>
                <a:highlight>
                  <a:srgbClr val="049BD8"/>
                </a:highlight>
                <a:latin typeface="Raleway"/>
                <a:ea typeface="Raleway"/>
                <a:cs typeface="Raleway"/>
                <a:sym typeface="Raleway"/>
              </a:rPr>
              <a:t>their rating reduces</a:t>
            </a:r>
            <a:endParaRPr b="0" i="0" sz="6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4"/>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Leaderboards</a:t>
            </a:r>
            <a:endParaRPr/>
          </a:p>
        </p:txBody>
      </p:sp>
      <p:sp>
        <p:nvSpPr>
          <p:cNvPr id="165" name="Google Shape;165;p24"/>
          <p:cNvSpPr/>
          <p:nvPr/>
        </p:nvSpPr>
        <p:spPr>
          <a:xfrm>
            <a:off x="1963325" y="1232250"/>
            <a:ext cx="5029800" cy="2679000"/>
          </a:xfrm>
          <a:prstGeom prst="rect">
            <a:avLst/>
          </a:prstGeom>
          <a:solidFill>
            <a:srgbClr val="073763"/>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aleway"/>
              <a:ea typeface="Raleway"/>
              <a:cs typeface="Raleway"/>
              <a:sym typeface="Raleway"/>
            </a:endParaRPr>
          </a:p>
        </p:txBody>
      </p:sp>
      <p:sp>
        <p:nvSpPr>
          <p:cNvPr id="166" name="Google Shape;166;p24"/>
          <p:cNvSpPr/>
          <p:nvPr/>
        </p:nvSpPr>
        <p:spPr>
          <a:xfrm>
            <a:off x="1963325" y="1268250"/>
            <a:ext cx="1020600" cy="227700"/>
          </a:xfrm>
          <a:prstGeom prst="rect">
            <a:avLst/>
          </a:prstGeom>
          <a:solidFill>
            <a:srgbClr val="CCCCCC"/>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Raleway"/>
                <a:ea typeface="Raleway"/>
                <a:cs typeface="Raleway"/>
                <a:sym typeface="Raleway"/>
              </a:rPr>
              <a:t>Back</a:t>
            </a:r>
            <a:endParaRPr b="0" i="0" sz="1000" u="none" cap="none" strike="noStrike">
              <a:solidFill>
                <a:srgbClr val="000000"/>
              </a:solidFill>
              <a:latin typeface="Raleway"/>
              <a:ea typeface="Raleway"/>
              <a:cs typeface="Raleway"/>
              <a:sym typeface="Raleway"/>
            </a:endParaRPr>
          </a:p>
        </p:txBody>
      </p:sp>
      <p:sp>
        <p:nvSpPr>
          <p:cNvPr id="167" name="Google Shape;167;p24"/>
          <p:cNvSpPr/>
          <p:nvPr/>
        </p:nvSpPr>
        <p:spPr>
          <a:xfrm>
            <a:off x="3623225" y="1232300"/>
            <a:ext cx="2227800" cy="2277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Raleway"/>
                <a:ea typeface="Raleway"/>
                <a:cs typeface="Raleway"/>
                <a:sym typeface="Raleway"/>
              </a:rPr>
              <a:t>Leaderboard</a:t>
            </a:r>
            <a:endParaRPr b="0" i="0" sz="900" u="none" cap="none" strike="noStrike">
              <a:solidFill>
                <a:srgbClr val="000000"/>
              </a:solidFill>
              <a:latin typeface="Raleway"/>
              <a:ea typeface="Raleway"/>
              <a:cs typeface="Raleway"/>
              <a:sym typeface="Raleway"/>
            </a:endParaRPr>
          </a:p>
        </p:txBody>
      </p:sp>
      <p:graphicFrame>
        <p:nvGraphicFramePr>
          <p:cNvPr id="168" name="Google Shape;168;p24"/>
          <p:cNvGraphicFramePr/>
          <p:nvPr/>
        </p:nvGraphicFramePr>
        <p:xfrm>
          <a:off x="1963325" y="1998425"/>
          <a:ext cx="3000000" cy="3000000"/>
        </p:xfrm>
        <a:graphic>
          <a:graphicData uri="http://schemas.openxmlformats.org/drawingml/2006/table">
            <a:tbl>
              <a:tblPr>
                <a:noFill/>
                <a:tableStyleId>{24443F63-D305-4DB9-8820-952F4E44EE9C}</a:tableStyleId>
              </a:tblPr>
              <a:tblGrid>
                <a:gridCol w="1676600"/>
                <a:gridCol w="1676600"/>
                <a:gridCol w="1676600"/>
              </a:tblGrid>
              <a:tr h="367800">
                <a:tc gridSpan="3">
                  <a:txBody>
                    <a:bodyPr/>
                    <a:lstStyle/>
                    <a:p>
                      <a:pPr indent="0" lvl="0" marL="0" marR="0" rtl="0" algn="ctr">
                        <a:lnSpc>
                          <a:spcPct val="100000"/>
                        </a:lnSpc>
                        <a:spcBef>
                          <a:spcPts val="0"/>
                        </a:spcBef>
                        <a:spcAft>
                          <a:spcPts val="0"/>
                        </a:spcAft>
                        <a:buClr>
                          <a:srgbClr val="000000"/>
                        </a:buClr>
                        <a:buSzPts val="1000"/>
                        <a:buFont typeface="Arial"/>
                        <a:buNone/>
                      </a:pPr>
                      <a:r>
                        <a:rPr lang="en-GB" sz="1000" u="none" cap="none" strike="noStrike"/>
                        <a:t>Silver Division</a:t>
                      </a:r>
                      <a:endParaRPr sz="1000" u="none" cap="none" strike="noStrike"/>
                    </a:p>
                  </a:txBody>
                  <a:tcPr marT="91425" marB="91425" marR="91425" marL="91425">
                    <a:solidFill>
                      <a:srgbClr val="FFFFFF"/>
                    </a:solidFill>
                  </a:tcPr>
                </a:tc>
                <a:tc hMerge="1"/>
                <a:tc hMerge="1"/>
              </a:tr>
              <a:tr h="30900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a:t>
                      </a:r>
                      <a:endParaRPr sz="600" u="none" cap="none" strike="noStrike"/>
                    </a:p>
                  </a:txBody>
                  <a:tcPr marT="91425" marB="91425" marR="91425" marL="91425">
                    <a:lnR cap="flat" cmpd="sng" w="9525">
                      <a:solidFill>
                        <a:srgbClr val="000000"/>
                      </a:solidFill>
                      <a:prstDash val="solid"/>
                      <a:round/>
                      <a:headEnd len="sm" w="sm" type="none"/>
                      <a:tailEnd len="sm" w="sm" type="none"/>
                    </a:lnR>
                    <a:solidFill>
                      <a:srgbClr val="FFFFFF"/>
                    </a:solidFill>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Player 1</a:t>
                      </a:r>
                      <a:endParaRPr sz="600" u="none" cap="none" strike="noStrike"/>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1499</a:t>
                      </a:r>
                      <a:endParaRPr sz="600" u="none" cap="none" strike="noStrike"/>
                    </a:p>
                  </a:txBody>
                  <a:tcPr marT="91425" marB="91425" marR="91425" marL="91425">
                    <a:lnL cap="flat" cmpd="sng" w="9525">
                      <a:solidFill>
                        <a:srgbClr val="000000"/>
                      </a:solidFill>
                      <a:prstDash val="solid"/>
                      <a:round/>
                      <a:headEnd len="sm" w="sm" type="none"/>
                      <a:tailEnd len="sm" w="sm" type="none"/>
                    </a:lnL>
                    <a:solidFill>
                      <a:srgbClr val="FFFFFF"/>
                    </a:solidFill>
                  </a:tcPr>
                </a:tc>
              </a:tr>
              <a:tr h="30900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2</a:t>
                      </a:r>
                      <a:endParaRPr sz="600" u="none" cap="none" strike="noStrike"/>
                    </a:p>
                  </a:txBody>
                  <a:tcPr marT="91425" marB="91425" marR="91425" marL="91425">
                    <a:lnR cap="flat" cmpd="sng" w="9525">
                      <a:solidFill>
                        <a:srgbClr val="000000"/>
                      </a:solidFill>
                      <a:prstDash val="solid"/>
                      <a:round/>
                      <a:headEnd len="sm" w="sm" type="none"/>
                      <a:tailEnd len="sm" w="sm" type="none"/>
                    </a:lnR>
                    <a:solidFill>
                      <a:srgbClr val="FFFFFF"/>
                    </a:solidFill>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Player 2</a:t>
                      </a:r>
                      <a:endParaRPr sz="600" u="none" cap="none" strike="noStrike"/>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1497</a:t>
                      </a:r>
                      <a:endParaRPr sz="600" u="none" cap="none" strike="noStrike"/>
                    </a:p>
                  </a:txBody>
                  <a:tcPr marT="91425" marB="91425" marR="91425" marL="91425">
                    <a:lnL cap="flat" cmpd="sng" w="9525">
                      <a:solidFill>
                        <a:srgbClr val="000000"/>
                      </a:solidFill>
                      <a:prstDash val="solid"/>
                      <a:round/>
                      <a:headEnd len="sm" w="sm" type="none"/>
                      <a:tailEnd len="sm" w="sm" type="none"/>
                    </a:lnL>
                    <a:solidFill>
                      <a:srgbClr val="FFFFFF"/>
                    </a:solidFill>
                  </a:tcPr>
                </a:tc>
              </a:tr>
              <a:tr h="30900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3</a:t>
                      </a:r>
                      <a:endParaRPr sz="600" u="none" cap="none" strike="noStrike"/>
                    </a:p>
                  </a:txBody>
                  <a:tcPr marT="91425" marB="91425" marR="91425" marL="91425">
                    <a:lnR cap="flat" cmpd="sng" w="9525">
                      <a:solidFill>
                        <a:srgbClr val="000000"/>
                      </a:solidFill>
                      <a:prstDash val="solid"/>
                      <a:round/>
                      <a:headEnd len="sm" w="sm" type="none"/>
                      <a:tailEnd len="sm" w="sm" type="none"/>
                    </a:lnR>
                    <a:solidFill>
                      <a:srgbClr val="FFFFFF"/>
                    </a:solidFill>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Player 3</a:t>
                      </a:r>
                      <a:endParaRPr sz="600" u="none" cap="none" strike="noStrike"/>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1490</a:t>
                      </a:r>
                      <a:endParaRPr sz="600" u="none" cap="none" strike="noStrike"/>
                    </a:p>
                  </a:txBody>
                  <a:tcPr marT="91425" marB="91425" marR="91425" marL="91425">
                    <a:lnL cap="flat" cmpd="sng" w="9525">
                      <a:solidFill>
                        <a:srgbClr val="000000"/>
                      </a:solidFill>
                      <a:prstDash val="solid"/>
                      <a:round/>
                      <a:headEnd len="sm" w="sm" type="none"/>
                      <a:tailEnd len="sm" w="sm" type="none"/>
                    </a:lnL>
                    <a:solidFill>
                      <a:srgbClr val="FFFFFF"/>
                    </a:solidFill>
                  </a:tcPr>
                </a:tc>
              </a:tr>
              <a:tr h="30900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4</a:t>
                      </a:r>
                      <a:endParaRPr sz="600" u="none" cap="none" strike="noStrike"/>
                    </a:p>
                  </a:txBody>
                  <a:tcPr marT="91425" marB="91425" marR="91425" marL="91425">
                    <a:lnR cap="flat" cmpd="sng" w="9525">
                      <a:solidFill>
                        <a:srgbClr val="000000"/>
                      </a:solidFill>
                      <a:prstDash val="solid"/>
                      <a:round/>
                      <a:headEnd len="sm" w="sm" type="none"/>
                      <a:tailEnd len="sm" w="sm" type="none"/>
                    </a:lnR>
                    <a:solidFill>
                      <a:srgbClr val="FFFFFF"/>
                    </a:solidFill>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Player 4</a:t>
                      </a:r>
                      <a:endParaRPr sz="600" u="none" cap="none" strike="noStrike"/>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1490</a:t>
                      </a:r>
                      <a:endParaRPr sz="600" u="none" cap="none" strike="noStrike"/>
                    </a:p>
                  </a:txBody>
                  <a:tcPr marT="91425" marB="91425" marR="91425" marL="91425">
                    <a:lnL cap="flat" cmpd="sng" w="9525">
                      <a:solidFill>
                        <a:srgbClr val="000000"/>
                      </a:solidFill>
                      <a:prstDash val="solid"/>
                      <a:round/>
                      <a:headEnd len="sm" w="sm" type="none"/>
                      <a:tailEnd len="sm" w="sm" type="none"/>
                    </a:lnL>
                    <a:solidFill>
                      <a:srgbClr val="FFFFFF"/>
                    </a:solidFill>
                  </a:tcPr>
                </a:tc>
              </a:tr>
              <a:tr h="309000">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5</a:t>
                      </a:r>
                      <a:endParaRPr sz="600" u="none" cap="none" strike="noStrike"/>
                    </a:p>
                  </a:txBody>
                  <a:tcPr marT="91425" marB="91425" marR="91425" marL="91425">
                    <a:lnR cap="flat" cmpd="sng" w="9525">
                      <a:solidFill>
                        <a:srgbClr val="000000"/>
                      </a:solidFill>
                      <a:prstDash val="solid"/>
                      <a:round/>
                      <a:headEnd len="sm" w="sm" type="none"/>
                      <a:tailEnd len="sm" w="sm" type="none"/>
                    </a:lnR>
                    <a:solidFill>
                      <a:srgbClr val="FFFFFF"/>
                    </a:solidFill>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Player 5</a:t>
                      </a:r>
                      <a:endParaRPr sz="600" u="none" cap="none" strike="noStrike"/>
                    </a:p>
                  </a:txBody>
                  <a:tcPr marT="91425" marB="91425" marR="91425" marL="914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solidFill>
                      <a:srgbClr val="CCCCCC"/>
                    </a:solidFill>
                  </a:tcPr>
                </a:tc>
                <a:tc>
                  <a:txBody>
                    <a:bodyPr/>
                    <a:lstStyle/>
                    <a:p>
                      <a:pPr indent="0" lvl="0" marL="0" marR="0" rtl="0" algn="l">
                        <a:lnSpc>
                          <a:spcPct val="100000"/>
                        </a:lnSpc>
                        <a:spcBef>
                          <a:spcPts val="0"/>
                        </a:spcBef>
                        <a:spcAft>
                          <a:spcPts val="0"/>
                        </a:spcAft>
                        <a:buClr>
                          <a:srgbClr val="000000"/>
                        </a:buClr>
                        <a:buSzPts val="600"/>
                        <a:buFont typeface="Arial"/>
                        <a:buNone/>
                      </a:pPr>
                      <a:r>
                        <a:rPr lang="en-GB" sz="600" u="none" cap="none" strike="noStrike"/>
                        <a:t>1487</a:t>
                      </a:r>
                      <a:endParaRPr sz="600" u="none" cap="none" strike="noStrike"/>
                    </a:p>
                  </a:txBody>
                  <a:tcPr marT="91425" marB="91425" marR="91425" marL="91425">
                    <a:lnL cap="flat" cmpd="sng" w="9525">
                      <a:solidFill>
                        <a:srgbClr val="000000"/>
                      </a:solidFill>
                      <a:prstDash val="solid"/>
                      <a:round/>
                      <a:headEnd len="sm" w="sm" type="none"/>
                      <a:tailEnd len="sm" w="sm" type="none"/>
                    </a:lnL>
                    <a:solidFill>
                      <a:srgbClr val="FFFFFF"/>
                    </a:solidFill>
                  </a:tcPr>
                </a:tc>
              </a:tr>
            </a:tbl>
          </a:graphicData>
        </a:graphic>
      </p:graphicFrame>
      <p:sp>
        <p:nvSpPr>
          <p:cNvPr id="169" name="Google Shape;169;p24"/>
          <p:cNvSpPr/>
          <p:nvPr/>
        </p:nvSpPr>
        <p:spPr>
          <a:xfrm>
            <a:off x="2732475" y="1770650"/>
            <a:ext cx="744000" cy="227700"/>
          </a:xfrm>
          <a:prstGeom prst="rect">
            <a:avLst/>
          </a:prstGeom>
          <a:solidFill>
            <a:srgbClr val="CCCCCC"/>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000000"/>
                </a:solidFill>
                <a:latin typeface="Raleway"/>
                <a:ea typeface="Raleway"/>
                <a:cs typeface="Raleway"/>
                <a:sym typeface="Raleway"/>
              </a:rPr>
              <a:t>Bronze</a:t>
            </a:r>
            <a:endParaRPr b="0" i="0" sz="800" u="none" cap="none" strike="noStrike">
              <a:solidFill>
                <a:srgbClr val="000000"/>
              </a:solidFill>
              <a:latin typeface="Raleway"/>
              <a:ea typeface="Raleway"/>
              <a:cs typeface="Raleway"/>
              <a:sym typeface="Raleway"/>
            </a:endParaRPr>
          </a:p>
        </p:txBody>
      </p:sp>
      <p:sp>
        <p:nvSpPr>
          <p:cNvPr id="170" name="Google Shape;170;p24"/>
          <p:cNvSpPr/>
          <p:nvPr/>
        </p:nvSpPr>
        <p:spPr>
          <a:xfrm>
            <a:off x="3476327" y="1817525"/>
            <a:ext cx="703500" cy="1809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GB" sz="700" u="none" cap="none" strike="noStrike">
                <a:solidFill>
                  <a:srgbClr val="000000"/>
                </a:solidFill>
                <a:latin typeface="Raleway"/>
                <a:ea typeface="Raleway"/>
                <a:cs typeface="Raleway"/>
                <a:sym typeface="Raleway"/>
              </a:rPr>
              <a:t>Silver</a:t>
            </a:r>
            <a:endParaRPr b="0" i="0" sz="700" u="none" cap="none" strike="noStrike">
              <a:solidFill>
                <a:srgbClr val="000000"/>
              </a:solidFill>
              <a:latin typeface="Raleway"/>
              <a:ea typeface="Raleway"/>
              <a:cs typeface="Raleway"/>
              <a:sym typeface="Raleway"/>
            </a:endParaRPr>
          </a:p>
        </p:txBody>
      </p:sp>
      <p:sp>
        <p:nvSpPr>
          <p:cNvPr id="171" name="Google Shape;171;p24"/>
          <p:cNvSpPr/>
          <p:nvPr/>
        </p:nvSpPr>
        <p:spPr>
          <a:xfrm>
            <a:off x="4179663" y="1770725"/>
            <a:ext cx="703500" cy="227700"/>
          </a:xfrm>
          <a:prstGeom prst="rect">
            <a:avLst/>
          </a:prstGeom>
          <a:solidFill>
            <a:srgbClr val="CCCCCC"/>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GB" sz="700" u="none" cap="none" strike="noStrike">
                <a:solidFill>
                  <a:srgbClr val="000000"/>
                </a:solidFill>
                <a:latin typeface="Raleway"/>
                <a:ea typeface="Raleway"/>
                <a:cs typeface="Raleway"/>
                <a:sym typeface="Raleway"/>
              </a:rPr>
              <a:t>Gold</a:t>
            </a:r>
            <a:endParaRPr b="0" i="0" sz="700" u="none" cap="none" strike="noStrike">
              <a:solidFill>
                <a:srgbClr val="000000"/>
              </a:solidFill>
              <a:latin typeface="Raleway"/>
              <a:ea typeface="Raleway"/>
              <a:cs typeface="Raleway"/>
              <a:sym typeface="Raleway"/>
            </a:endParaRPr>
          </a:p>
        </p:txBody>
      </p:sp>
      <p:sp>
        <p:nvSpPr>
          <p:cNvPr id="172" name="Google Shape;172;p24"/>
          <p:cNvSpPr/>
          <p:nvPr/>
        </p:nvSpPr>
        <p:spPr>
          <a:xfrm>
            <a:off x="4882986" y="1770725"/>
            <a:ext cx="703500" cy="227700"/>
          </a:xfrm>
          <a:prstGeom prst="rect">
            <a:avLst/>
          </a:prstGeom>
          <a:solidFill>
            <a:srgbClr val="CCCCCC"/>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GB" sz="700" u="none" cap="none" strike="noStrike">
                <a:solidFill>
                  <a:srgbClr val="000000"/>
                </a:solidFill>
                <a:latin typeface="Raleway"/>
                <a:ea typeface="Raleway"/>
                <a:cs typeface="Raleway"/>
                <a:sym typeface="Raleway"/>
              </a:rPr>
              <a:t>Diamond</a:t>
            </a:r>
            <a:endParaRPr b="0" i="0" sz="700" u="none" cap="none" strike="noStrike">
              <a:solidFill>
                <a:srgbClr val="000000"/>
              </a:solidFill>
              <a:latin typeface="Raleway"/>
              <a:ea typeface="Raleway"/>
              <a:cs typeface="Raleway"/>
              <a:sym typeface="Raleway"/>
            </a:endParaRPr>
          </a:p>
        </p:txBody>
      </p:sp>
      <p:sp>
        <p:nvSpPr>
          <p:cNvPr id="173" name="Google Shape;173;p24"/>
          <p:cNvSpPr/>
          <p:nvPr/>
        </p:nvSpPr>
        <p:spPr>
          <a:xfrm>
            <a:off x="5586310" y="1770725"/>
            <a:ext cx="703500" cy="227700"/>
          </a:xfrm>
          <a:prstGeom prst="rect">
            <a:avLst/>
          </a:prstGeom>
          <a:solidFill>
            <a:srgbClr val="CCCCCC"/>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00"/>
              <a:buFont typeface="Arial"/>
              <a:buNone/>
            </a:pPr>
            <a:r>
              <a:rPr b="0" i="0" lang="en-GB" sz="700" u="none" cap="none" strike="noStrike">
                <a:solidFill>
                  <a:srgbClr val="000000"/>
                </a:solidFill>
                <a:latin typeface="Raleway"/>
                <a:ea typeface="Raleway"/>
                <a:cs typeface="Raleway"/>
                <a:sym typeface="Raleway"/>
              </a:rPr>
              <a:t>Master</a:t>
            </a:r>
            <a:endParaRPr b="0" i="0" sz="700" u="none" cap="none" strike="noStrike">
              <a:solidFill>
                <a:srgbClr val="000000"/>
              </a:solidFill>
              <a:latin typeface="Raleway"/>
              <a:ea typeface="Raleway"/>
              <a:cs typeface="Raleway"/>
              <a:sym typeface="Raleway"/>
            </a:endParaRPr>
          </a:p>
        </p:txBody>
      </p:sp>
      <p:sp>
        <p:nvSpPr>
          <p:cNvPr id="174" name="Google Shape;174;p24"/>
          <p:cNvSpPr/>
          <p:nvPr/>
        </p:nvSpPr>
        <p:spPr>
          <a:xfrm>
            <a:off x="6289633" y="1770725"/>
            <a:ext cx="703500" cy="227700"/>
          </a:xfrm>
          <a:prstGeom prst="rect">
            <a:avLst/>
          </a:prstGeom>
          <a:solidFill>
            <a:srgbClr val="CCCCCC"/>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00"/>
              <a:buFont typeface="Arial"/>
              <a:buNone/>
            </a:pPr>
            <a:r>
              <a:rPr b="0" i="0" lang="en-GB" sz="600" u="none" cap="none" strike="noStrike">
                <a:solidFill>
                  <a:srgbClr val="000000"/>
                </a:solidFill>
                <a:latin typeface="Raleway"/>
                <a:ea typeface="Raleway"/>
                <a:cs typeface="Raleway"/>
                <a:sym typeface="Raleway"/>
              </a:rPr>
              <a:t>Grandmaster</a:t>
            </a:r>
            <a:endParaRPr b="0" i="0" sz="600" u="none" cap="none" strike="noStrike">
              <a:solidFill>
                <a:srgbClr val="000000"/>
              </a:solidFill>
              <a:latin typeface="Raleway"/>
              <a:ea typeface="Raleway"/>
              <a:cs typeface="Raleway"/>
              <a:sym typeface="Raleway"/>
            </a:endParaRPr>
          </a:p>
        </p:txBody>
      </p:sp>
      <p:sp>
        <p:nvSpPr>
          <p:cNvPr id="175" name="Google Shape;175;p24"/>
          <p:cNvSpPr txBox="1"/>
          <p:nvPr/>
        </p:nvSpPr>
        <p:spPr>
          <a:xfrm>
            <a:off x="1963325" y="1770650"/>
            <a:ext cx="770100" cy="227700"/>
          </a:xfrm>
          <a:prstGeom prst="rect">
            <a:avLst/>
          </a:prstGeom>
          <a:solidFill>
            <a:srgbClr val="CCCCCC"/>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000000"/>
                </a:solidFill>
                <a:latin typeface="Raleway"/>
                <a:ea typeface="Raleway"/>
                <a:cs typeface="Raleway"/>
                <a:sym typeface="Raleway"/>
              </a:rPr>
              <a:t>Friends</a:t>
            </a:r>
            <a:endParaRPr b="0" i="0" sz="800" u="none" cap="none" strike="noStrike">
              <a:solidFill>
                <a:srgbClr val="000000"/>
              </a:solidFill>
              <a:latin typeface="Raleway"/>
              <a:ea typeface="Raleway"/>
              <a:cs typeface="Raleway"/>
              <a:sym typeface="Raleway"/>
            </a:endParaRPr>
          </a:p>
        </p:txBody>
      </p:sp>
      <p:sp>
        <p:nvSpPr>
          <p:cNvPr id="176" name="Google Shape;176;p24"/>
          <p:cNvSpPr txBox="1"/>
          <p:nvPr/>
        </p:nvSpPr>
        <p:spPr>
          <a:xfrm>
            <a:off x="1879275" y="4066550"/>
            <a:ext cx="5304300" cy="984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en-GB" sz="1100" u="none" cap="none" strike="noStrike">
                <a:solidFill>
                  <a:srgbClr val="000000"/>
                </a:solidFill>
                <a:latin typeface="Raleway"/>
                <a:ea typeface="Raleway"/>
                <a:cs typeface="Raleway"/>
                <a:sym typeface="Raleway"/>
              </a:rPr>
              <a:t>The friends tab shows the player a leaderboard containing only them and their friends. </a:t>
            </a:r>
            <a:endParaRPr b="0" i="0" sz="1100" u="none" cap="none" strike="noStrike">
              <a:solidFill>
                <a:srgbClr val="000000"/>
              </a:solidFill>
              <a:latin typeface="Raleway"/>
              <a:ea typeface="Raleway"/>
              <a:cs typeface="Raleway"/>
              <a:sym typeface="Raleway"/>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25"/>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Leavers and Karma</a:t>
            </a:r>
            <a:endParaRPr/>
          </a:p>
        </p:txBody>
      </p:sp>
      <p:sp>
        <p:nvSpPr>
          <p:cNvPr id="182" name="Google Shape;182;p2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018"/>
              <a:buNone/>
            </a:pPr>
            <a:r>
              <a:rPr lang="en-GB" sz="1465">
                <a:solidFill>
                  <a:schemeClr val="dk1"/>
                </a:solidFill>
              </a:rPr>
              <a:t>In TwinSails TTR some players leave their computer for long periods of time to waste their opponents time and hopefully avoid taking losses and losing rating. To combat this Twin Sails implemented a Karma system that lowers a user’s Karma when they are the first to quit an unfinished game. </a:t>
            </a:r>
            <a:endParaRPr sz="1465">
              <a:solidFill>
                <a:schemeClr val="dk1"/>
              </a:solidFill>
            </a:endParaRPr>
          </a:p>
          <a:p>
            <a:pPr indent="0" lvl="0" marL="0" rtl="0" algn="l">
              <a:lnSpc>
                <a:spcPct val="115000"/>
              </a:lnSpc>
              <a:spcBef>
                <a:spcPts val="1200"/>
              </a:spcBef>
              <a:spcAft>
                <a:spcPts val="0"/>
              </a:spcAft>
              <a:buSzPts val="1018"/>
              <a:buNone/>
            </a:pPr>
            <a:r>
              <a:rPr lang="en-GB" sz="1465">
                <a:solidFill>
                  <a:schemeClr val="dk1"/>
                </a:solidFill>
              </a:rPr>
              <a:t>The timer system and asynchronous nature of our version of TTR should mean that if a player quits early they still lose the game, and it should prevent this form of abuse. There could still be players who quit just to troll their opponents by wasting their time, so we could implement a penalty for players who quit games early. This could penalise their rating in ranked, and could add a negative modifier to their metagame progression in unranked. Temporary bans from queuing could also be a penalty.  </a:t>
            </a:r>
            <a:endParaRPr sz="1465">
              <a:solidFill>
                <a:schemeClr val="dk1"/>
              </a:solidFill>
            </a:endParaRPr>
          </a:p>
          <a:p>
            <a:pPr indent="0" lvl="0" marL="0" rtl="0" algn="l">
              <a:lnSpc>
                <a:spcPct val="115000"/>
              </a:lnSpc>
              <a:spcBef>
                <a:spcPts val="1200"/>
              </a:spcBef>
              <a:spcAft>
                <a:spcPts val="1200"/>
              </a:spcAft>
              <a:buSzPts val="1018"/>
              <a:buNone/>
            </a:pPr>
            <a:r>
              <a:rPr lang="en-GB" sz="1465">
                <a:solidFill>
                  <a:schemeClr val="dk1"/>
                </a:solidFill>
              </a:rPr>
              <a:t>Were we to include Karma it would likely be Bubble-wide rather than TTR specific.</a:t>
            </a:r>
            <a:endParaRPr sz="1465">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26"/>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p>
            <a:pPr indent="0" lvl="0" marL="0" rtl="0" algn="ctr">
              <a:lnSpc>
                <a:spcPct val="100000"/>
              </a:lnSpc>
              <a:spcBef>
                <a:spcPts val="0"/>
              </a:spcBef>
              <a:spcAft>
                <a:spcPts val="0"/>
              </a:spcAft>
              <a:buSzPts val="4300"/>
              <a:buNone/>
            </a:pPr>
            <a:r>
              <a:rPr lang="en-GB"/>
              <a:t>Creating ranked games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7"/>
          <p:cNvSpPr txBox="1"/>
          <p:nvPr/>
        </p:nvSpPr>
        <p:spPr>
          <a:xfrm>
            <a:off x="857525" y="993550"/>
            <a:ext cx="3234000" cy="3403500"/>
          </a:xfrm>
          <a:prstGeom prst="rect">
            <a:avLst/>
          </a:prstGeom>
          <a:solidFill>
            <a:srgbClr val="80DBFF"/>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sng" cap="none" strike="noStrike">
                <a:solidFill>
                  <a:schemeClr val="dk1"/>
                </a:solidFill>
                <a:latin typeface="Raleway"/>
                <a:ea typeface="Raleway"/>
                <a:cs typeface="Raleway"/>
                <a:sym typeface="Raleway"/>
              </a:rPr>
              <a:t>Matchmaker</a:t>
            </a:r>
            <a:endParaRPr b="1" i="0" sz="1400" u="sng" cap="none" strike="noStrike">
              <a:solidFill>
                <a:schemeClr val="dk1"/>
              </a:solidFill>
              <a:latin typeface="Raleway"/>
              <a:ea typeface="Raleway"/>
              <a:cs typeface="Raleway"/>
              <a:sym typeface="Raleway"/>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With this option the player enters a ranked game in the same way as they enter a Quick Game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The longer a player is waiting the larger the disparity in player rankings the system will accept when creating a game.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Ranked and Unranked players can be matched together.</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chemeClr val="dk1"/>
              </a:buClr>
              <a:buSzPts val="1100"/>
              <a:buFont typeface="Arial"/>
              <a:buNone/>
            </a:pPr>
            <a:r>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This will involve more work but has greater competitive integrity.</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chemeClr val="dk1"/>
              </a:buClr>
              <a:buSzPts val="1100"/>
              <a:buFont typeface="Arial"/>
              <a:buNone/>
            </a:pPr>
            <a:r>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This system depends more on user count than lobbies system does.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Player feedback on in-progress matchmaking is very important.</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chemeClr val="dk1"/>
              </a:buClr>
              <a:buSzPts val="1100"/>
              <a:buFont typeface="Arial"/>
              <a:buNone/>
            </a:pPr>
            <a:r>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chemeClr val="dk1"/>
              </a:buClr>
              <a:buSzPts val="1100"/>
              <a:buFont typeface="Arial"/>
              <a:buNone/>
            </a:pPr>
            <a:r>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Raleway"/>
              <a:ea typeface="Raleway"/>
              <a:cs typeface="Raleway"/>
              <a:sym typeface="Raleway"/>
            </a:endParaRPr>
          </a:p>
        </p:txBody>
      </p:sp>
      <p:sp>
        <p:nvSpPr>
          <p:cNvPr id="193" name="Google Shape;193;p27"/>
          <p:cNvSpPr txBox="1"/>
          <p:nvPr/>
        </p:nvSpPr>
        <p:spPr>
          <a:xfrm>
            <a:off x="4644625" y="993550"/>
            <a:ext cx="3234000" cy="3403500"/>
          </a:xfrm>
          <a:prstGeom prst="rect">
            <a:avLst/>
          </a:prstGeom>
          <a:solidFill>
            <a:srgbClr val="80DBFF"/>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sng" cap="none" strike="noStrike">
                <a:solidFill>
                  <a:schemeClr val="dk1"/>
                </a:solidFill>
                <a:latin typeface="Raleway"/>
                <a:ea typeface="Raleway"/>
                <a:cs typeface="Raleway"/>
                <a:sym typeface="Raleway"/>
              </a:rPr>
              <a:t>Player Created</a:t>
            </a:r>
            <a:endParaRPr b="1" i="0" sz="1400" u="sng" cap="none" strike="noStrike">
              <a:solidFill>
                <a:schemeClr val="dk1"/>
              </a:solidFill>
              <a:latin typeface="Raleway"/>
              <a:ea typeface="Raleway"/>
              <a:cs typeface="Raleway"/>
              <a:sym typeface="Raleway"/>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With this option players create ranked games in the same way as they currently create unranked games. ‘Ranked’ is a toggleable setting.</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This is less work but also damages competitive integrity by giving players greater control over their opponents.</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Ranked and Unranked games are fully segregated.</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1"/>
              </a:solidFill>
              <a:latin typeface="Raleway"/>
              <a:ea typeface="Raleway"/>
              <a:cs typeface="Raleway"/>
              <a:sym typeface="Raleway"/>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28"/>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Avoiding fragmentation issues - Timers and Maps</a:t>
            </a:r>
            <a:endParaRPr/>
          </a:p>
        </p:txBody>
      </p:sp>
      <p:sp>
        <p:nvSpPr>
          <p:cNvPr id="199" name="Google Shape;199;p28"/>
          <p:cNvSpPr txBox="1"/>
          <p:nvPr>
            <p:ph idx="1" type="body"/>
          </p:nvPr>
        </p:nvSpPr>
        <p:spPr>
          <a:xfrm>
            <a:off x="311700" y="1152475"/>
            <a:ext cx="77547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GB" sz="1400">
                <a:solidFill>
                  <a:schemeClr val="dk1"/>
                </a:solidFill>
              </a:rPr>
              <a:t>Allowing users to set their own preferences for timer length and maps would be a nice to have but will cause more fragmentation. Giving users that control over their game preferences would depend on CCU.</a:t>
            </a:r>
            <a:endParaRPr sz="1400">
              <a:solidFill>
                <a:schemeClr val="dk1"/>
              </a:solidFill>
            </a:endParaRPr>
          </a:p>
          <a:p>
            <a:pPr indent="0" lvl="0" marL="0" rtl="0" algn="l">
              <a:lnSpc>
                <a:spcPct val="115000"/>
              </a:lnSpc>
              <a:spcBef>
                <a:spcPts val="1200"/>
              </a:spcBef>
              <a:spcAft>
                <a:spcPts val="1200"/>
              </a:spcAft>
              <a:buSzPts val="1800"/>
              <a:buNone/>
            </a:pPr>
            <a:r>
              <a:rPr lang="en-GB" sz="1400">
                <a:solidFill>
                  <a:schemeClr val="dk1"/>
                </a:solidFill>
              </a:rPr>
              <a:t>If going down the matchmaker route, we can have the matchmaker choose a map that all players have access to, and use the same timer (blitz or normal) for every ranked game. The intent here is to shorten the wait time for ranked games. </a:t>
            </a:r>
            <a:br>
              <a:rPr lang="en-GB" sz="1400">
                <a:solidFill>
                  <a:schemeClr val="dk1"/>
                </a:solidFill>
              </a:rPr>
            </a:br>
            <a:br>
              <a:rPr lang="en-GB" sz="1400">
                <a:solidFill>
                  <a:schemeClr val="dk1"/>
                </a:solidFill>
              </a:rPr>
            </a:br>
            <a:r>
              <a:rPr lang="en-GB" sz="1400">
                <a:solidFill>
                  <a:schemeClr val="dk1"/>
                </a:solidFill>
              </a:rPr>
              <a:t>If going the player created route, we can allow players to choose their own map/timer settings. Additionally hosts would be able to set a minimum and maximum skill rating to join their game. Finally, ranked or unranked, and skill rating minimums and maximums will be added as filter options on the join game screen.</a:t>
            </a:r>
            <a:endParaRPr sz="1400">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29"/>
          <p:cNvSpPr txBox="1"/>
          <p:nvPr>
            <p:ph type="title"/>
          </p:nvPr>
        </p:nvSpPr>
        <p:spPr>
          <a:xfrm>
            <a:off x="647850" y="534700"/>
            <a:ext cx="7848300" cy="5727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990"/>
              <a:buNone/>
            </a:pPr>
            <a:r>
              <a:rPr lang="en-GB" sz="2220"/>
              <a:t>Matchmaker Ranked Game Mockup</a:t>
            </a:r>
            <a:endParaRPr sz="2220"/>
          </a:p>
        </p:txBody>
      </p:sp>
      <p:sp>
        <p:nvSpPr>
          <p:cNvPr id="205" name="Google Shape;205;p29"/>
          <p:cNvSpPr/>
          <p:nvPr/>
        </p:nvSpPr>
        <p:spPr>
          <a:xfrm>
            <a:off x="2057100" y="1232250"/>
            <a:ext cx="5029800" cy="2679000"/>
          </a:xfrm>
          <a:prstGeom prst="rect">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aleway"/>
              <a:ea typeface="Raleway"/>
              <a:cs typeface="Raleway"/>
              <a:sym typeface="Raleway"/>
            </a:endParaRPr>
          </a:p>
        </p:txBody>
      </p:sp>
      <p:sp>
        <p:nvSpPr>
          <p:cNvPr id="206" name="Google Shape;206;p29"/>
          <p:cNvSpPr/>
          <p:nvPr/>
        </p:nvSpPr>
        <p:spPr>
          <a:xfrm>
            <a:off x="3483575" y="1774725"/>
            <a:ext cx="1017900" cy="1500300"/>
          </a:xfrm>
          <a:prstGeom prst="rect">
            <a:avLst/>
          </a:prstGeom>
          <a:solidFill>
            <a:srgbClr val="CCCCCC"/>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Raleway"/>
                <a:ea typeface="Raleway"/>
                <a:cs typeface="Raleway"/>
                <a:sym typeface="Raleway"/>
              </a:rPr>
              <a:t>Quick Game</a:t>
            </a:r>
            <a:endParaRPr b="0" i="0" sz="1400" u="none" cap="none" strike="noStrike">
              <a:solidFill>
                <a:srgbClr val="000000"/>
              </a:solidFill>
              <a:latin typeface="Raleway"/>
              <a:ea typeface="Raleway"/>
              <a:cs typeface="Raleway"/>
              <a:sym typeface="Raleway"/>
            </a:endParaRPr>
          </a:p>
        </p:txBody>
      </p:sp>
      <p:sp>
        <p:nvSpPr>
          <p:cNvPr id="207" name="Google Shape;207;p29"/>
          <p:cNvSpPr/>
          <p:nvPr/>
        </p:nvSpPr>
        <p:spPr>
          <a:xfrm>
            <a:off x="4667375" y="1774725"/>
            <a:ext cx="1017900" cy="1500300"/>
          </a:xfrm>
          <a:prstGeom prst="rect">
            <a:avLst/>
          </a:prstGeom>
          <a:solidFill>
            <a:srgbClr val="CCCCCC"/>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Raleway"/>
                <a:ea typeface="Raleway"/>
                <a:cs typeface="Raleway"/>
                <a:sym typeface="Raleway"/>
              </a:rPr>
              <a:t>Join Game</a:t>
            </a:r>
            <a:endParaRPr b="0" i="0" sz="1400" u="none" cap="none" strike="noStrike">
              <a:solidFill>
                <a:srgbClr val="000000"/>
              </a:solidFill>
              <a:latin typeface="Raleway"/>
              <a:ea typeface="Raleway"/>
              <a:cs typeface="Raleway"/>
              <a:sym typeface="Raleway"/>
            </a:endParaRPr>
          </a:p>
        </p:txBody>
      </p:sp>
      <p:sp>
        <p:nvSpPr>
          <p:cNvPr id="208" name="Google Shape;208;p29"/>
          <p:cNvSpPr/>
          <p:nvPr/>
        </p:nvSpPr>
        <p:spPr>
          <a:xfrm>
            <a:off x="5851175" y="1774725"/>
            <a:ext cx="1017900" cy="1500300"/>
          </a:xfrm>
          <a:prstGeom prst="rect">
            <a:avLst/>
          </a:prstGeom>
          <a:solidFill>
            <a:srgbClr val="CCCCCC"/>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Raleway"/>
                <a:ea typeface="Raleway"/>
                <a:cs typeface="Raleway"/>
                <a:sym typeface="Raleway"/>
              </a:rPr>
              <a:t>Create a Game</a:t>
            </a:r>
            <a:endParaRPr b="0" i="0" sz="1400" u="none" cap="none" strike="noStrike">
              <a:solidFill>
                <a:srgbClr val="000000"/>
              </a:solidFill>
              <a:latin typeface="Raleway"/>
              <a:ea typeface="Raleway"/>
              <a:cs typeface="Raleway"/>
              <a:sym typeface="Raleway"/>
            </a:endParaRPr>
          </a:p>
        </p:txBody>
      </p:sp>
      <p:sp>
        <p:nvSpPr>
          <p:cNvPr id="209" name="Google Shape;209;p29"/>
          <p:cNvSpPr/>
          <p:nvPr/>
        </p:nvSpPr>
        <p:spPr>
          <a:xfrm>
            <a:off x="2299775" y="1774725"/>
            <a:ext cx="1017900" cy="1500300"/>
          </a:xfrm>
          <a:prstGeom prst="rect">
            <a:avLst/>
          </a:prstGeom>
          <a:solidFill>
            <a:srgbClr val="CCCCCC"/>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Raleway"/>
                <a:ea typeface="Raleway"/>
                <a:cs typeface="Raleway"/>
                <a:sym typeface="Raleway"/>
              </a:rPr>
              <a:t>1240</a:t>
            </a:r>
            <a:endParaRPr b="0" i="0" sz="1400" u="none" cap="none" strike="noStrike">
              <a:solidFill>
                <a:srgbClr val="000000"/>
              </a:solidFill>
              <a:latin typeface="Raleway"/>
              <a:ea typeface="Raleway"/>
              <a:cs typeface="Raleway"/>
              <a:sym typeface="Raleway"/>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aleway"/>
              <a:ea typeface="Raleway"/>
              <a:cs typeface="Raleway"/>
              <a:sym typeface="Raleway"/>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aleway"/>
              <a:ea typeface="Raleway"/>
              <a:cs typeface="Raleway"/>
              <a:sym typeface="Raleway"/>
            </a:endParaRPr>
          </a:p>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Raleway"/>
                <a:ea typeface="Raleway"/>
                <a:cs typeface="Raleway"/>
                <a:sym typeface="Raleway"/>
              </a:rPr>
              <a:t>Ranked</a:t>
            </a:r>
            <a:endParaRPr b="0" i="0" sz="1400" u="none" cap="none" strike="noStrike">
              <a:solidFill>
                <a:srgbClr val="000000"/>
              </a:solidFill>
              <a:latin typeface="Raleway"/>
              <a:ea typeface="Raleway"/>
              <a:cs typeface="Raleway"/>
              <a:sym typeface="Raleway"/>
            </a:endParaRPr>
          </a:p>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Raleway"/>
                <a:ea typeface="Raleway"/>
                <a:cs typeface="Raleway"/>
                <a:sym typeface="Raleway"/>
              </a:rPr>
              <a:t>Game</a:t>
            </a:r>
            <a:endParaRPr b="0" i="0" sz="1400" u="none" cap="none" strike="noStrike">
              <a:solidFill>
                <a:srgbClr val="000000"/>
              </a:solidFill>
              <a:latin typeface="Raleway"/>
              <a:ea typeface="Raleway"/>
              <a:cs typeface="Raleway"/>
              <a:sym typeface="Raleway"/>
            </a:endParaRPr>
          </a:p>
        </p:txBody>
      </p:sp>
      <p:sp>
        <p:nvSpPr>
          <p:cNvPr id="210" name="Google Shape;210;p29"/>
          <p:cNvSpPr/>
          <p:nvPr/>
        </p:nvSpPr>
        <p:spPr>
          <a:xfrm>
            <a:off x="2297150" y="3368675"/>
            <a:ext cx="1020600" cy="227700"/>
          </a:xfrm>
          <a:prstGeom prst="rect">
            <a:avLst/>
          </a:prstGeom>
          <a:solidFill>
            <a:srgbClr val="CCCCCC"/>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Raleway"/>
                <a:ea typeface="Raleway"/>
                <a:cs typeface="Raleway"/>
                <a:sym typeface="Raleway"/>
              </a:rPr>
              <a:t>Leaderboard</a:t>
            </a:r>
            <a:endParaRPr b="0" i="0" sz="1000" u="none" cap="none" strike="noStrike">
              <a:solidFill>
                <a:srgbClr val="000000"/>
              </a:solidFill>
              <a:latin typeface="Raleway"/>
              <a:ea typeface="Raleway"/>
              <a:cs typeface="Raleway"/>
              <a:sym typeface="Raleway"/>
            </a:endParaRPr>
          </a:p>
        </p:txBody>
      </p:sp>
      <p:sp>
        <p:nvSpPr>
          <p:cNvPr id="211" name="Google Shape;211;p29"/>
          <p:cNvSpPr/>
          <p:nvPr/>
        </p:nvSpPr>
        <p:spPr>
          <a:xfrm>
            <a:off x="2057100" y="1268250"/>
            <a:ext cx="1020600" cy="227700"/>
          </a:xfrm>
          <a:prstGeom prst="rect">
            <a:avLst/>
          </a:prstGeom>
          <a:solidFill>
            <a:srgbClr val="CCCCCC"/>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Raleway"/>
                <a:ea typeface="Raleway"/>
                <a:cs typeface="Raleway"/>
                <a:sym typeface="Raleway"/>
              </a:rPr>
              <a:t>Back</a:t>
            </a:r>
            <a:endParaRPr b="0" i="0" sz="1000" u="none" cap="none" strike="noStrike">
              <a:solidFill>
                <a:srgbClr val="000000"/>
              </a:solidFill>
              <a:latin typeface="Raleway"/>
              <a:ea typeface="Raleway"/>
              <a:cs typeface="Raleway"/>
              <a:sym typeface="Raleway"/>
            </a:endParaRPr>
          </a:p>
        </p:txBody>
      </p:sp>
      <p:sp>
        <p:nvSpPr>
          <p:cNvPr id="212" name="Google Shape;212;p29"/>
          <p:cNvSpPr/>
          <p:nvPr/>
        </p:nvSpPr>
        <p:spPr>
          <a:xfrm>
            <a:off x="3623225" y="1232300"/>
            <a:ext cx="2227800" cy="227700"/>
          </a:xfrm>
          <a:prstGeom prst="rect">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Raleway"/>
                <a:ea typeface="Raleway"/>
                <a:cs typeface="Raleway"/>
                <a:sym typeface="Raleway"/>
              </a:rPr>
              <a:t>Create or Join a Game</a:t>
            </a:r>
            <a:endParaRPr b="0" i="0" sz="900" u="none" cap="none" strike="noStrike">
              <a:solidFill>
                <a:srgbClr val="000000"/>
              </a:solidFill>
              <a:latin typeface="Raleway"/>
              <a:ea typeface="Raleway"/>
              <a:cs typeface="Raleway"/>
              <a:sym typeface="Raleway"/>
            </a:endParaRPr>
          </a:p>
        </p:txBody>
      </p:sp>
      <p:pic>
        <p:nvPicPr>
          <p:cNvPr id="213" name="Google Shape;213;p29"/>
          <p:cNvPicPr preferRelativeResize="0"/>
          <p:nvPr/>
        </p:nvPicPr>
        <p:blipFill rotWithShape="1">
          <a:blip r:embed="rId3">
            <a:alphaModFix/>
          </a:blip>
          <a:srcRect b="0" l="0" r="0" t="0"/>
          <a:stretch/>
        </p:blipFill>
        <p:spPr>
          <a:xfrm>
            <a:off x="2567500" y="2251875"/>
            <a:ext cx="510200" cy="3608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30"/>
          <p:cNvSpPr txBox="1"/>
          <p:nvPr>
            <p:ph type="title"/>
          </p:nvPr>
        </p:nvSpPr>
        <p:spPr>
          <a:xfrm>
            <a:off x="647850" y="534700"/>
            <a:ext cx="7848300" cy="5727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990"/>
              <a:buNone/>
            </a:pPr>
            <a:r>
              <a:rPr lang="en-GB" sz="2220"/>
              <a:t>Player Created Ranked game mockup</a:t>
            </a:r>
            <a:endParaRPr sz="2220"/>
          </a:p>
        </p:txBody>
      </p:sp>
      <p:sp>
        <p:nvSpPr>
          <p:cNvPr id="219" name="Google Shape;219;p30"/>
          <p:cNvSpPr/>
          <p:nvPr/>
        </p:nvSpPr>
        <p:spPr>
          <a:xfrm>
            <a:off x="2057100" y="1165325"/>
            <a:ext cx="5029800" cy="2679000"/>
          </a:xfrm>
          <a:prstGeom prst="rect">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aleway"/>
              <a:ea typeface="Raleway"/>
              <a:cs typeface="Raleway"/>
              <a:sym typeface="Raleway"/>
            </a:endParaRPr>
          </a:p>
        </p:txBody>
      </p:sp>
      <p:sp>
        <p:nvSpPr>
          <p:cNvPr id="220" name="Google Shape;220;p30"/>
          <p:cNvSpPr/>
          <p:nvPr/>
        </p:nvSpPr>
        <p:spPr>
          <a:xfrm>
            <a:off x="2879250" y="1707800"/>
            <a:ext cx="1017900" cy="1500300"/>
          </a:xfrm>
          <a:prstGeom prst="rect">
            <a:avLst/>
          </a:prstGeom>
          <a:solidFill>
            <a:srgbClr val="CCCCCC"/>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Raleway"/>
                <a:ea typeface="Raleway"/>
                <a:cs typeface="Raleway"/>
                <a:sym typeface="Raleway"/>
              </a:rPr>
              <a:t>Quick Game</a:t>
            </a:r>
            <a:endParaRPr b="0" i="0" sz="1400" u="none" cap="none" strike="noStrike">
              <a:solidFill>
                <a:srgbClr val="000000"/>
              </a:solidFill>
              <a:latin typeface="Raleway"/>
              <a:ea typeface="Raleway"/>
              <a:cs typeface="Raleway"/>
              <a:sym typeface="Raleway"/>
            </a:endParaRPr>
          </a:p>
        </p:txBody>
      </p:sp>
      <p:sp>
        <p:nvSpPr>
          <p:cNvPr id="221" name="Google Shape;221;p30"/>
          <p:cNvSpPr/>
          <p:nvPr/>
        </p:nvSpPr>
        <p:spPr>
          <a:xfrm>
            <a:off x="4063050" y="1707800"/>
            <a:ext cx="1017900" cy="1500300"/>
          </a:xfrm>
          <a:prstGeom prst="rect">
            <a:avLst/>
          </a:prstGeom>
          <a:solidFill>
            <a:srgbClr val="CCCCCC"/>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Raleway"/>
                <a:ea typeface="Raleway"/>
                <a:cs typeface="Raleway"/>
                <a:sym typeface="Raleway"/>
              </a:rPr>
              <a:t>Join Game</a:t>
            </a:r>
            <a:endParaRPr b="0" i="0" sz="1400" u="none" cap="none" strike="noStrike">
              <a:solidFill>
                <a:srgbClr val="000000"/>
              </a:solidFill>
              <a:latin typeface="Raleway"/>
              <a:ea typeface="Raleway"/>
              <a:cs typeface="Raleway"/>
              <a:sym typeface="Raleway"/>
            </a:endParaRPr>
          </a:p>
        </p:txBody>
      </p:sp>
      <p:sp>
        <p:nvSpPr>
          <p:cNvPr id="222" name="Google Shape;222;p30"/>
          <p:cNvSpPr/>
          <p:nvPr/>
        </p:nvSpPr>
        <p:spPr>
          <a:xfrm>
            <a:off x="5246850" y="1707800"/>
            <a:ext cx="1017900" cy="1500300"/>
          </a:xfrm>
          <a:prstGeom prst="rect">
            <a:avLst/>
          </a:prstGeom>
          <a:solidFill>
            <a:srgbClr val="CCCCCC"/>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GB" sz="1400" u="none" cap="none" strike="noStrike">
                <a:solidFill>
                  <a:srgbClr val="000000"/>
                </a:solidFill>
                <a:latin typeface="Raleway"/>
                <a:ea typeface="Raleway"/>
                <a:cs typeface="Raleway"/>
                <a:sym typeface="Raleway"/>
              </a:rPr>
              <a:t>Create a Game</a:t>
            </a:r>
            <a:endParaRPr b="0" i="0" sz="1400" u="none" cap="none" strike="noStrike">
              <a:solidFill>
                <a:srgbClr val="000000"/>
              </a:solidFill>
              <a:latin typeface="Raleway"/>
              <a:ea typeface="Raleway"/>
              <a:cs typeface="Raleway"/>
              <a:sym typeface="Raleway"/>
            </a:endParaRPr>
          </a:p>
        </p:txBody>
      </p:sp>
      <p:sp>
        <p:nvSpPr>
          <p:cNvPr id="223" name="Google Shape;223;p30"/>
          <p:cNvSpPr/>
          <p:nvPr/>
        </p:nvSpPr>
        <p:spPr>
          <a:xfrm>
            <a:off x="3623200" y="3274975"/>
            <a:ext cx="1623600" cy="334800"/>
          </a:xfrm>
          <a:prstGeom prst="rect">
            <a:avLst/>
          </a:prstGeom>
          <a:solidFill>
            <a:srgbClr val="CCCCCC"/>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Raleway"/>
                <a:ea typeface="Raleway"/>
                <a:cs typeface="Raleway"/>
                <a:sym typeface="Raleway"/>
              </a:rPr>
              <a:t>       Leaderboard</a:t>
            </a:r>
            <a:endParaRPr b="0" i="0" sz="1000" u="none" cap="none" strike="noStrike">
              <a:solidFill>
                <a:srgbClr val="000000"/>
              </a:solidFill>
              <a:latin typeface="Raleway"/>
              <a:ea typeface="Raleway"/>
              <a:cs typeface="Raleway"/>
              <a:sym typeface="Raleway"/>
            </a:endParaRPr>
          </a:p>
        </p:txBody>
      </p:sp>
      <p:sp>
        <p:nvSpPr>
          <p:cNvPr id="224" name="Google Shape;224;p30"/>
          <p:cNvSpPr/>
          <p:nvPr/>
        </p:nvSpPr>
        <p:spPr>
          <a:xfrm>
            <a:off x="2061288" y="1201275"/>
            <a:ext cx="1020600" cy="227700"/>
          </a:xfrm>
          <a:prstGeom prst="rect">
            <a:avLst/>
          </a:prstGeom>
          <a:solidFill>
            <a:srgbClr val="CCCCCC"/>
          </a:solidFill>
          <a:ln cap="flat" cmpd="sng" w="2857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Raleway"/>
                <a:ea typeface="Raleway"/>
                <a:cs typeface="Raleway"/>
                <a:sym typeface="Raleway"/>
              </a:rPr>
              <a:t>Back</a:t>
            </a:r>
            <a:endParaRPr b="0" i="0" sz="1000" u="none" cap="none" strike="noStrike">
              <a:solidFill>
                <a:srgbClr val="000000"/>
              </a:solidFill>
              <a:latin typeface="Raleway"/>
              <a:ea typeface="Raleway"/>
              <a:cs typeface="Raleway"/>
              <a:sym typeface="Raleway"/>
            </a:endParaRPr>
          </a:p>
        </p:txBody>
      </p:sp>
      <p:sp>
        <p:nvSpPr>
          <p:cNvPr id="225" name="Google Shape;225;p30"/>
          <p:cNvSpPr/>
          <p:nvPr/>
        </p:nvSpPr>
        <p:spPr>
          <a:xfrm>
            <a:off x="3627413" y="1165325"/>
            <a:ext cx="2227800" cy="227700"/>
          </a:xfrm>
          <a:prstGeom prst="rect">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Raleway"/>
                <a:ea typeface="Raleway"/>
                <a:cs typeface="Raleway"/>
                <a:sym typeface="Raleway"/>
              </a:rPr>
              <a:t>Create or Join a Game</a:t>
            </a:r>
            <a:endParaRPr b="0" i="0" sz="900" u="none" cap="none" strike="noStrike">
              <a:solidFill>
                <a:srgbClr val="000000"/>
              </a:solidFill>
              <a:latin typeface="Raleway"/>
              <a:ea typeface="Raleway"/>
              <a:cs typeface="Raleway"/>
              <a:sym typeface="Raleway"/>
            </a:endParaRPr>
          </a:p>
        </p:txBody>
      </p:sp>
      <p:pic>
        <p:nvPicPr>
          <p:cNvPr id="226" name="Google Shape;226;p30"/>
          <p:cNvPicPr preferRelativeResize="0"/>
          <p:nvPr/>
        </p:nvPicPr>
        <p:blipFill rotWithShape="1">
          <a:blip r:embed="rId3">
            <a:alphaModFix/>
          </a:blip>
          <a:srcRect b="0" l="0" r="0" t="0"/>
          <a:stretch/>
        </p:blipFill>
        <p:spPr>
          <a:xfrm>
            <a:off x="3783475" y="3328525"/>
            <a:ext cx="321921" cy="2277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31"/>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Join Game Screen with Player Created Ranked games</a:t>
            </a:r>
            <a:endParaRPr/>
          </a:p>
        </p:txBody>
      </p:sp>
      <p:sp>
        <p:nvSpPr>
          <p:cNvPr id="232" name="Google Shape;232;p31"/>
          <p:cNvSpPr txBox="1"/>
          <p:nvPr/>
        </p:nvSpPr>
        <p:spPr>
          <a:xfrm>
            <a:off x="974650" y="3849150"/>
            <a:ext cx="6753900" cy="120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Raleway"/>
                <a:ea typeface="Raleway"/>
                <a:cs typeface="Raleway"/>
                <a:sym typeface="Raleway"/>
              </a:rPr>
              <a:t>Ranked/unranked should be added as filter options when searching for a game. Additionally the average rating or average rank of the lobbies should be displayed on the lobby previews of ranked games so players can join games of their appropriate rank, these ratings should also be lobby filter options. </a:t>
            </a:r>
            <a:endParaRPr b="0" i="0" sz="1000" u="none" cap="none" strike="noStrike">
              <a:solidFill>
                <a:srgbClr val="000000"/>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Raleway"/>
                <a:ea typeface="Raleway"/>
                <a:cs typeface="Raleway"/>
                <a:sym typeface="Raleway"/>
              </a:rPr>
              <a:t>Hosts of these games should be able to set minimum and maximum rating tiers to be able to enter the lobby.</a:t>
            </a:r>
            <a:endParaRPr b="0" i="0" sz="1000" u="none" cap="none" strike="noStrike">
              <a:solidFill>
                <a:srgbClr val="000000"/>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rgbClr val="000000"/>
                </a:solidFill>
                <a:latin typeface="Raleway"/>
                <a:ea typeface="Raleway"/>
                <a:cs typeface="Raleway"/>
                <a:sym typeface="Raleway"/>
              </a:rPr>
              <a:t>Players will be able to play against their friends in ranked games.</a:t>
            </a:r>
            <a:endParaRPr b="0" i="0" sz="1000" u="none" cap="none" strike="noStrike">
              <a:solidFill>
                <a:srgbClr val="000000"/>
              </a:solidFill>
              <a:latin typeface="Raleway"/>
              <a:ea typeface="Raleway"/>
              <a:cs typeface="Raleway"/>
              <a:sym typeface="Raleway"/>
            </a:endParaRPr>
          </a:p>
        </p:txBody>
      </p:sp>
      <p:pic>
        <p:nvPicPr>
          <p:cNvPr id="233" name="Google Shape;233;p31"/>
          <p:cNvPicPr preferRelativeResize="0"/>
          <p:nvPr/>
        </p:nvPicPr>
        <p:blipFill rotWithShape="1">
          <a:blip r:embed="rId3">
            <a:alphaModFix/>
          </a:blip>
          <a:srcRect b="0" l="0" r="0" t="0"/>
          <a:stretch/>
        </p:blipFill>
        <p:spPr>
          <a:xfrm>
            <a:off x="1540225" y="935975"/>
            <a:ext cx="5622751" cy="2985125"/>
          </a:xfrm>
          <a:prstGeom prst="rect">
            <a:avLst/>
          </a:prstGeom>
          <a:noFill/>
          <a:ln>
            <a:noFill/>
          </a:ln>
        </p:spPr>
      </p:pic>
      <p:sp>
        <p:nvSpPr>
          <p:cNvPr id="234" name="Google Shape;234;p31"/>
          <p:cNvSpPr txBox="1"/>
          <p:nvPr/>
        </p:nvSpPr>
        <p:spPr>
          <a:xfrm>
            <a:off x="2166750" y="3631500"/>
            <a:ext cx="600600" cy="175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00"/>
              <a:buFont typeface="Arial"/>
              <a:buNone/>
            </a:pPr>
            <a:r>
              <a:rPr b="0" i="0" lang="en-GB" sz="600" u="none" cap="none" strike="noStrike">
                <a:solidFill>
                  <a:schemeClr val="dk1"/>
                </a:solidFill>
                <a:latin typeface="Raleway"/>
                <a:ea typeface="Raleway"/>
                <a:cs typeface="Raleway"/>
                <a:sym typeface="Raleway"/>
              </a:rPr>
              <a:t>Normal 2/3</a:t>
            </a:r>
            <a:endParaRPr b="0" i="0" sz="600" u="none" cap="none" strike="noStrike">
              <a:solidFill>
                <a:schemeClr val="dk1"/>
              </a:solidFill>
              <a:latin typeface="Raleway"/>
              <a:ea typeface="Raleway"/>
              <a:cs typeface="Raleway"/>
              <a:sym typeface="Raleway"/>
            </a:endParaRPr>
          </a:p>
        </p:txBody>
      </p:sp>
      <p:sp>
        <p:nvSpPr>
          <p:cNvPr id="235" name="Google Shape;235;p31"/>
          <p:cNvSpPr txBox="1"/>
          <p:nvPr/>
        </p:nvSpPr>
        <p:spPr>
          <a:xfrm>
            <a:off x="4020150" y="3631500"/>
            <a:ext cx="600600" cy="175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00"/>
              <a:buFont typeface="Arial"/>
              <a:buNone/>
            </a:pPr>
            <a:r>
              <a:rPr b="0" i="0" lang="en-GB" sz="600" u="none" cap="none" strike="noStrike">
                <a:solidFill>
                  <a:schemeClr val="dk1"/>
                </a:solidFill>
                <a:latin typeface="Raleway"/>
                <a:ea typeface="Raleway"/>
                <a:cs typeface="Raleway"/>
                <a:sym typeface="Raleway"/>
              </a:rPr>
              <a:t>Normal 2/3</a:t>
            </a:r>
            <a:endParaRPr b="0" i="0" sz="600" u="none" cap="none" strike="noStrike">
              <a:solidFill>
                <a:schemeClr val="dk1"/>
              </a:solidFill>
              <a:latin typeface="Raleway"/>
              <a:ea typeface="Raleway"/>
              <a:cs typeface="Raleway"/>
              <a:sym typeface="Raleway"/>
            </a:endParaRPr>
          </a:p>
        </p:txBody>
      </p:sp>
      <p:sp>
        <p:nvSpPr>
          <p:cNvPr id="236" name="Google Shape;236;p31"/>
          <p:cNvSpPr txBox="1"/>
          <p:nvPr/>
        </p:nvSpPr>
        <p:spPr>
          <a:xfrm>
            <a:off x="4020150" y="2571750"/>
            <a:ext cx="600600" cy="175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00"/>
              <a:buFont typeface="Arial"/>
              <a:buNone/>
            </a:pPr>
            <a:r>
              <a:rPr b="0" i="0" lang="en-GB" sz="600" u="none" cap="none" strike="noStrike">
                <a:solidFill>
                  <a:schemeClr val="dk1"/>
                </a:solidFill>
                <a:latin typeface="Raleway"/>
                <a:ea typeface="Raleway"/>
                <a:cs typeface="Raleway"/>
                <a:sym typeface="Raleway"/>
              </a:rPr>
              <a:t>Normal 1/4</a:t>
            </a:r>
            <a:endParaRPr b="0" i="0" sz="600" u="none" cap="none" strike="noStrike">
              <a:solidFill>
                <a:schemeClr val="dk1"/>
              </a:solidFill>
              <a:latin typeface="Raleway"/>
              <a:ea typeface="Raleway"/>
              <a:cs typeface="Raleway"/>
              <a:sym typeface="Raleway"/>
            </a:endParaRPr>
          </a:p>
        </p:txBody>
      </p:sp>
      <p:sp>
        <p:nvSpPr>
          <p:cNvPr id="237" name="Google Shape;237;p31"/>
          <p:cNvSpPr txBox="1"/>
          <p:nvPr/>
        </p:nvSpPr>
        <p:spPr>
          <a:xfrm>
            <a:off x="5947800" y="2602650"/>
            <a:ext cx="600600" cy="175500"/>
          </a:xfrm>
          <a:prstGeom prst="rect">
            <a:avLst/>
          </a:prstGeom>
          <a:solidFill>
            <a:srgbClr val="CCCCCC"/>
          </a:solid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600"/>
              <a:buFont typeface="Arial"/>
              <a:buNone/>
            </a:pPr>
            <a:r>
              <a:rPr b="0" i="0" lang="en-GB" sz="600" u="none" cap="none" strike="noStrike">
                <a:solidFill>
                  <a:schemeClr val="dk1"/>
                </a:solidFill>
                <a:latin typeface="Raleway"/>
                <a:ea typeface="Raleway"/>
                <a:cs typeface="Raleway"/>
                <a:sym typeface="Raleway"/>
              </a:rPr>
              <a:t>Normal 2/4</a:t>
            </a:r>
            <a:endParaRPr b="0" i="0" sz="600" u="none" cap="none" strike="noStrike">
              <a:solidFill>
                <a:schemeClr val="dk1"/>
              </a:solidFill>
              <a:latin typeface="Raleway"/>
              <a:ea typeface="Raleway"/>
              <a:cs typeface="Raleway"/>
              <a:sym typeface="Raleway"/>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4"/>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p>
            <a:pPr indent="0" lvl="0" marL="0" rtl="0" algn="ctr">
              <a:lnSpc>
                <a:spcPct val="100000"/>
              </a:lnSpc>
              <a:spcBef>
                <a:spcPts val="0"/>
              </a:spcBef>
              <a:spcAft>
                <a:spcPts val="0"/>
              </a:spcAft>
              <a:buSzPts val="5200"/>
              <a:buNone/>
            </a:pPr>
            <a:r>
              <a:rPr lang="en-GB">
                <a:solidFill>
                  <a:srgbClr val="332574"/>
                </a:solidFill>
              </a:rPr>
              <a:t>TTR Ratings and Leaderboards</a:t>
            </a:r>
            <a:endParaRPr>
              <a:solidFill>
                <a:srgbClr val="332574"/>
              </a:solidFill>
            </a:endParaRPr>
          </a:p>
        </p:txBody>
      </p:sp>
      <p:sp>
        <p:nvSpPr>
          <p:cNvPr id="64" name="Google Shape;64;p14"/>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2800"/>
              <a:buNone/>
            </a:pPr>
            <a:r>
              <a:rPr lang="en-GB"/>
              <a:t>Nov 2023</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32"/>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Summary and Conclusions</a:t>
            </a:r>
            <a:endParaRPr/>
          </a:p>
        </p:txBody>
      </p:sp>
      <p:sp>
        <p:nvSpPr>
          <p:cNvPr id="243" name="Google Shape;243;p3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GB">
                <a:solidFill>
                  <a:schemeClr val="dk1"/>
                </a:solidFill>
              </a:rPr>
              <a:t>Matchmaker option offers greater competitive integrity but less freedom of choice in map selection. </a:t>
            </a:r>
            <a:endParaRPr>
              <a:solidFill>
                <a:schemeClr val="dk1"/>
              </a:solidFill>
            </a:endParaRPr>
          </a:p>
          <a:p>
            <a:pPr indent="0" lvl="0" marL="0" rtl="0" algn="l">
              <a:lnSpc>
                <a:spcPct val="115000"/>
              </a:lnSpc>
              <a:spcBef>
                <a:spcPts val="1200"/>
              </a:spcBef>
              <a:spcAft>
                <a:spcPts val="0"/>
              </a:spcAft>
              <a:buSzPts val="1800"/>
              <a:buNone/>
            </a:pPr>
            <a:r>
              <a:rPr lang="en-GB">
                <a:solidFill>
                  <a:schemeClr val="dk1"/>
                </a:solidFill>
              </a:rPr>
              <a:t>Player created option sacrifices competitive integrity for that freedom.</a:t>
            </a:r>
            <a:endParaRPr>
              <a:solidFill>
                <a:schemeClr val="dk1"/>
              </a:solidFill>
            </a:endParaRPr>
          </a:p>
          <a:p>
            <a:pPr indent="0" lvl="0" marL="0" rtl="0" algn="l">
              <a:lnSpc>
                <a:spcPct val="115000"/>
              </a:lnSpc>
              <a:spcBef>
                <a:spcPts val="1200"/>
              </a:spcBef>
              <a:spcAft>
                <a:spcPts val="1200"/>
              </a:spcAft>
              <a:buSzPts val="1800"/>
              <a:buNone/>
            </a:pPr>
            <a:r>
              <a:rPr lang="en-GB">
                <a:solidFill>
                  <a:schemeClr val="dk1"/>
                </a:solidFill>
              </a:rPr>
              <a:t>Whilst our audience for TTR will be more competitive than our other games, there will still be a large casual audience, so the Player Created ranked games option sacrificing competitive integrity is not a huge loss - especially when the hardcore returning players are already used to this model.</a:t>
            </a:r>
            <a:endParaRPr>
              <a:solidFill>
                <a:schemeClr val="dk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3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p>
            <a:pPr indent="0" lvl="0" marL="0" rtl="0" algn="ctr">
              <a:lnSpc>
                <a:spcPct val="100000"/>
              </a:lnSpc>
              <a:spcBef>
                <a:spcPts val="0"/>
              </a:spcBef>
              <a:spcAft>
                <a:spcPts val="0"/>
              </a:spcAft>
              <a:buSzPts val="4300"/>
              <a:buNone/>
            </a:pPr>
            <a:r>
              <a:rPr lang="en-GB"/>
              <a:t>Extras for later</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34"/>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Extras</a:t>
            </a:r>
            <a:endParaRPr/>
          </a:p>
        </p:txBody>
      </p:sp>
      <p:sp>
        <p:nvSpPr>
          <p:cNvPr id="254" name="Google Shape;254;p34"/>
          <p:cNvSpPr txBox="1"/>
          <p:nvPr/>
        </p:nvSpPr>
        <p:spPr>
          <a:xfrm>
            <a:off x="189000" y="1080000"/>
            <a:ext cx="8464500" cy="309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GB" sz="1800" u="none" cap="none" strike="noStrike">
                <a:solidFill>
                  <a:schemeClr val="dk1"/>
                </a:solidFill>
                <a:latin typeface="Raleway"/>
                <a:ea typeface="Raleway"/>
                <a:cs typeface="Raleway"/>
                <a:sym typeface="Raleway"/>
              </a:rPr>
              <a:t>Some nice to have extras which could be added after the launch of leaderboards/ranked could include:</a:t>
            </a:r>
            <a:br>
              <a:rPr b="0" i="0" lang="en-GB" sz="1800" u="none" cap="none" strike="noStrike">
                <a:solidFill>
                  <a:schemeClr val="dk1"/>
                </a:solidFill>
                <a:latin typeface="Raleway"/>
                <a:ea typeface="Raleway"/>
                <a:cs typeface="Raleway"/>
                <a:sym typeface="Raleway"/>
              </a:rPr>
            </a:br>
            <a:br>
              <a:rPr b="0" i="0" lang="en-GB" sz="1800" u="none" cap="none" strike="noStrike">
                <a:solidFill>
                  <a:schemeClr val="dk1"/>
                </a:solidFill>
                <a:latin typeface="Raleway"/>
                <a:ea typeface="Raleway"/>
                <a:cs typeface="Raleway"/>
                <a:sym typeface="Raleway"/>
              </a:rPr>
            </a:br>
            <a:r>
              <a:rPr b="0" i="0" lang="en-GB" sz="1800" u="none" cap="none" strike="noStrike">
                <a:solidFill>
                  <a:schemeClr val="dk1"/>
                </a:solidFill>
                <a:latin typeface="Raleway"/>
                <a:ea typeface="Raleway"/>
                <a:cs typeface="Raleway"/>
                <a:sym typeface="Raleway"/>
              </a:rPr>
              <a:t>- A weekly tournament mode </a:t>
            </a:r>
            <a:br>
              <a:rPr b="0" i="0" lang="en-GB" sz="1800" u="none" cap="none" strike="noStrike">
                <a:solidFill>
                  <a:schemeClr val="dk1"/>
                </a:solidFill>
                <a:latin typeface="Raleway"/>
                <a:ea typeface="Raleway"/>
                <a:cs typeface="Raleway"/>
                <a:sym typeface="Raleway"/>
              </a:rPr>
            </a:br>
            <a:r>
              <a:rPr b="0" i="0" lang="en-GB" sz="1800" u="none" cap="none" strike="noStrike">
                <a:solidFill>
                  <a:schemeClr val="dk1"/>
                </a:solidFill>
                <a:latin typeface="Raleway"/>
                <a:ea typeface="Raleway"/>
                <a:cs typeface="Raleway"/>
                <a:sym typeface="Raleway"/>
              </a:rPr>
              <a:t>- A profile page </a:t>
            </a:r>
            <a:br>
              <a:rPr b="0" i="0" lang="en-GB" sz="1800" u="none" cap="none" strike="noStrike">
                <a:solidFill>
                  <a:schemeClr val="dk1"/>
                </a:solidFill>
                <a:latin typeface="Raleway"/>
                <a:ea typeface="Raleway"/>
                <a:cs typeface="Raleway"/>
                <a:sym typeface="Raleway"/>
              </a:rPr>
            </a:br>
            <a:r>
              <a:rPr b="0" i="0" lang="en-GB" sz="1800" u="none" cap="none" strike="noStrike">
                <a:solidFill>
                  <a:schemeClr val="dk1"/>
                </a:solidFill>
                <a:latin typeface="Raleway"/>
                <a:ea typeface="Raleway"/>
                <a:cs typeface="Raleway"/>
                <a:sym typeface="Raleway"/>
              </a:rPr>
              <a:t>- Game statistics</a:t>
            </a:r>
            <a:endParaRPr b="0" i="0" sz="1800" u="none" cap="none" strike="noStrike">
              <a:solidFill>
                <a:schemeClr val="dk1"/>
              </a:solidFill>
              <a:latin typeface="Raleway"/>
              <a:ea typeface="Raleway"/>
              <a:cs typeface="Raleway"/>
              <a:sym typeface="Raleway"/>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5"/>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Audience differences</a:t>
            </a:r>
            <a:endParaRPr/>
          </a:p>
        </p:txBody>
      </p:sp>
      <p:sp>
        <p:nvSpPr>
          <p:cNvPr id="70" name="Google Shape;70;p15"/>
          <p:cNvSpPr txBox="1"/>
          <p:nvPr>
            <p:ph idx="1" type="body"/>
          </p:nvPr>
        </p:nvSpPr>
        <p:spPr>
          <a:xfrm>
            <a:off x="311700" y="1152475"/>
            <a:ext cx="8520600" cy="2511000"/>
          </a:xfrm>
          <a:prstGeom prst="rect">
            <a:avLst/>
          </a:prstGeom>
          <a:noFill/>
          <a:ln>
            <a:noFill/>
          </a:ln>
        </p:spPr>
        <p:txBody>
          <a:bodyPr anchorCtr="0" anchor="t" bIns="91425" lIns="91425" spcFirstLastPara="1" rIns="91425" wrap="square" tIns="91425">
            <a:normAutofit fontScale="62500" lnSpcReduction="10000"/>
          </a:bodyPr>
          <a:lstStyle/>
          <a:p>
            <a:pPr indent="0" lvl="0" marL="0" rtl="0" algn="l">
              <a:lnSpc>
                <a:spcPct val="115000"/>
              </a:lnSpc>
              <a:spcBef>
                <a:spcPts val="0"/>
              </a:spcBef>
              <a:spcAft>
                <a:spcPts val="0"/>
              </a:spcAft>
              <a:buClr>
                <a:schemeClr val="dk1"/>
              </a:buClr>
              <a:buSzPct val="61110"/>
              <a:buFont typeface="Arial"/>
              <a:buNone/>
            </a:pPr>
            <a:r>
              <a:rPr lang="en-GB">
                <a:solidFill>
                  <a:schemeClr val="dk1"/>
                </a:solidFill>
              </a:rPr>
              <a:t>Our approach to leaderboards in games like Monopoly is that leaderboard score is simply a measure of a player’s veterancy - the more games they play the more score they have. This works great for a casual audience, especially with games that are luck-heavy. </a:t>
            </a:r>
            <a:endParaRPr>
              <a:solidFill>
                <a:schemeClr val="dk1"/>
              </a:solidFill>
            </a:endParaRPr>
          </a:p>
          <a:p>
            <a:pPr indent="0" lvl="0" marL="0" rtl="0" algn="l">
              <a:lnSpc>
                <a:spcPct val="115000"/>
              </a:lnSpc>
              <a:spcBef>
                <a:spcPts val="1200"/>
              </a:spcBef>
              <a:spcAft>
                <a:spcPts val="0"/>
              </a:spcAft>
              <a:buClr>
                <a:schemeClr val="dk1"/>
              </a:buClr>
              <a:buSzPct val="61110"/>
              <a:buFont typeface="Arial"/>
              <a:buNone/>
            </a:pPr>
            <a:r>
              <a:rPr lang="en-GB">
                <a:solidFill>
                  <a:schemeClr val="dk1"/>
                </a:solidFill>
              </a:rPr>
              <a:t>There are a greater number of hardcore players for Ticket to Ride though, and they would likely not be happy with the same model. This is especially true for transferring players who are already used to a skill-rating system in Twin Sails’ TTR. </a:t>
            </a:r>
            <a:endParaRPr>
              <a:solidFill>
                <a:schemeClr val="dk1"/>
              </a:solidFill>
            </a:endParaRPr>
          </a:p>
          <a:p>
            <a:pPr indent="0" lvl="0" marL="0" rtl="0" algn="l">
              <a:lnSpc>
                <a:spcPct val="115000"/>
              </a:lnSpc>
              <a:spcBef>
                <a:spcPts val="1200"/>
              </a:spcBef>
              <a:spcAft>
                <a:spcPts val="0"/>
              </a:spcAft>
              <a:buClr>
                <a:schemeClr val="dk1"/>
              </a:buClr>
              <a:buSzPct val="61110"/>
              <a:buFont typeface="Arial"/>
              <a:buNone/>
            </a:pPr>
            <a:r>
              <a:rPr lang="en-GB">
                <a:solidFill>
                  <a:schemeClr val="dk1"/>
                </a:solidFill>
              </a:rPr>
              <a:t>For these reasons Ticket to Ride leaderboards should be based on an Elo system (or similar system) instead of just games-played.</a:t>
            </a:r>
            <a:endParaRPr>
              <a:solidFill>
                <a:schemeClr val="dk1"/>
              </a:solidFill>
            </a:endParaRPr>
          </a:p>
          <a:p>
            <a:pPr indent="0" lvl="0" marL="0" rtl="0" algn="l">
              <a:lnSpc>
                <a:spcPct val="115000"/>
              </a:lnSpc>
              <a:spcBef>
                <a:spcPts val="1200"/>
              </a:spcBef>
              <a:spcAft>
                <a:spcPts val="0"/>
              </a:spcAft>
              <a:buClr>
                <a:schemeClr val="dk1"/>
              </a:buClr>
              <a:buSzPct val="61110"/>
              <a:buFont typeface="Arial"/>
              <a:buNone/>
            </a:pPr>
            <a:r>
              <a:t/>
            </a:r>
            <a:endParaRPr/>
          </a:p>
          <a:p>
            <a:pPr indent="0" lvl="0" marL="0" rtl="0" algn="l">
              <a:lnSpc>
                <a:spcPct val="115000"/>
              </a:lnSpc>
              <a:spcBef>
                <a:spcPts val="1200"/>
              </a:spcBef>
              <a:spcAft>
                <a:spcPts val="1200"/>
              </a:spcAft>
              <a:buSzPct val="159999"/>
              <a:buNone/>
            </a:pPr>
            <a:r>
              <a:t/>
            </a:r>
            <a:endParaRPr/>
          </a:p>
        </p:txBody>
      </p:sp>
      <p:pic>
        <p:nvPicPr>
          <p:cNvPr id="71" name="Google Shape;71;p15"/>
          <p:cNvPicPr preferRelativeResize="0"/>
          <p:nvPr/>
        </p:nvPicPr>
        <p:blipFill rotWithShape="1">
          <a:blip r:embed="rId3">
            <a:alphaModFix/>
          </a:blip>
          <a:srcRect b="0" l="0" r="0" t="0"/>
          <a:stretch/>
        </p:blipFill>
        <p:spPr>
          <a:xfrm>
            <a:off x="2203525" y="2947300"/>
            <a:ext cx="4149251" cy="1529600"/>
          </a:xfrm>
          <a:prstGeom prst="rect">
            <a:avLst/>
          </a:prstGeom>
          <a:noFill/>
          <a:ln>
            <a:noFill/>
          </a:ln>
        </p:spPr>
      </p:pic>
      <p:sp>
        <p:nvSpPr>
          <p:cNvPr id="72" name="Google Shape;72;p15"/>
          <p:cNvSpPr txBox="1"/>
          <p:nvPr/>
        </p:nvSpPr>
        <p:spPr>
          <a:xfrm>
            <a:off x="2218025" y="4486150"/>
            <a:ext cx="4149300" cy="243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GB" sz="1000" u="none" cap="none" strike="noStrike">
                <a:solidFill>
                  <a:schemeClr val="dk2"/>
                </a:solidFill>
                <a:latin typeface="Raleway"/>
                <a:ea typeface="Raleway"/>
                <a:cs typeface="Raleway"/>
                <a:sym typeface="Raleway"/>
              </a:rPr>
              <a:t>Two players with their rating scores in TwinSails TTR</a:t>
            </a:r>
            <a:endParaRPr b="0" i="0" sz="1000" u="none" cap="none" strike="noStrike">
              <a:solidFill>
                <a:schemeClr val="dk2"/>
              </a:solidFill>
              <a:latin typeface="Raleway"/>
              <a:ea typeface="Raleway"/>
              <a:cs typeface="Raleway"/>
              <a:sym typeface="Raleway"/>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6"/>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p>
            <a:pPr indent="0" lvl="0" marL="0" rtl="0" algn="ctr">
              <a:lnSpc>
                <a:spcPct val="100000"/>
              </a:lnSpc>
              <a:spcBef>
                <a:spcPts val="0"/>
              </a:spcBef>
              <a:spcAft>
                <a:spcPts val="0"/>
              </a:spcAft>
              <a:buSzPts val="4300"/>
              <a:buNone/>
            </a:pPr>
            <a:r>
              <a:rPr lang="en-GB"/>
              <a:t>Rating Systems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7"/>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Systems</a:t>
            </a:r>
            <a:endParaRPr/>
          </a:p>
        </p:txBody>
      </p:sp>
      <p:sp>
        <p:nvSpPr>
          <p:cNvPr id="83" name="Google Shape;83;p17"/>
          <p:cNvSpPr txBox="1"/>
          <p:nvPr/>
        </p:nvSpPr>
        <p:spPr>
          <a:xfrm>
            <a:off x="857525" y="993550"/>
            <a:ext cx="3234000" cy="1466700"/>
          </a:xfrm>
          <a:prstGeom prst="rect">
            <a:avLst/>
          </a:prstGeom>
          <a:solidFill>
            <a:srgbClr val="80DBFF"/>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sng" cap="none" strike="noStrike">
                <a:solidFill>
                  <a:schemeClr val="dk1"/>
                </a:solidFill>
                <a:latin typeface="Raleway"/>
                <a:ea typeface="Raleway"/>
                <a:cs typeface="Raleway"/>
                <a:sym typeface="Raleway"/>
              </a:rPr>
              <a:t>Elo</a:t>
            </a:r>
            <a:endParaRPr b="1" i="0" sz="1400" u="sng" cap="none" strike="noStrike">
              <a:solidFill>
                <a:schemeClr val="dk1"/>
              </a:solidFill>
              <a:latin typeface="Raleway"/>
              <a:ea typeface="Raleway"/>
              <a:cs typeface="Raleway"/>
              <a:sym typeface="Raleway"/>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
              <a:buFont typeface="Arial"/>
              <a:buNone/>
            </a:pPr>
            <a:r>
              <a:rPr b="0" i="0" lang="en-GB" sz="1000" u="none" cap="none" strike="noStrike">
                <a:solidFill>
                  <a:schemeClr val="dk1"/>
                </a:solidFill>
                <a:latin typeface="Raleway"/>
                <a:ea typeface="Raleway"/>
                <a:cs typeface="Raleway"/>
                <a:sym typeface="Raleway"/>
              </a:rPr>
              <a:t>The classic rating system created for chess. It has the simplest calculations so would require the least work to implement. Does not include ‘uncertainty’. `</a:t>
            </a:r>
            <a:br>
              <a:rPr b="0" i="0" lang="en-GB" sz="1000" u="none" cap="none" strike="noStrike">
                <a:solidFill>
                  <a:schemeClr val="dk1"/>
                </a:solidFill>
                <a:latin typeface="Raleway"/>
                <a:ea typeface="Raleway"/>
                <a:cs typeface="Raleway"/>
                <a:sym typeface="Raleway"/>
              </a:rPr>
            </a:br>
            <a:br>
              <a:rPr b="0" i="0" lang="en-GB" sz="1000" u="none" cap="none" strike="noStrike">
                <a:solidFill>
                  <a:schemeClr val="dk1"/>
                </a:solidFill>
                <a:latin typeface="Raleway"/>
                <a:ea typeface="Raleway"/>
                <a:cs typeface="Raleway"/>
                <a:sym typeface="Raleway"/>
              </a:rPr>
            </a:br>
            <a:r>
              <a:rPr b="0" i="0" lang="en-GB" sz="1000" u="none" cap="none" strike="noStrike">
                <a:solidFill>
                  <a:schemeClr val="dk1"/>
                </a:solidFill>
                <a:latin typeface="Raleway"/>
                <a:ea typeface="Raleway"/>
                <a:cs typeface="Raleway"/>
                <a:sym typeface="Raleway"/>
              </a:rPr>
              <a:t>Designed for 1v1 gameplay.</a:t>
            </a:r>
            <a:endParaRPr b="0" i="0" sz="1000" u="none" cap="none" strike="noStrike">
              <a:solidFill>
                <a:schemeClr val="dk1"/>
              </a:solidFill>
              <a:latin typeface="Raleway"/>
              <a:ea typeface="Raleway"/>
              <a:cs typeface="Raleway"/>
              <a:sym typeface="Raleway"/>
            </a:endParaRPr>
          </a:p>
        </p:txBody>
      </p:sp>
      <p:sp>
        <p:nvSpPr>
          <p:cNvPr id="84" name="Google Shape;84;p17"/>
          <p:cNvSpPr txBox="1"/>
          <p:nvPr/>
        </p:nvSpPr>
        <p:spPr>
          <a:xfrm>
            <a:off x="5052450" y="993550"/>
            <a:ext cx="3234000" cy="1466700"/>
          </a:xfrm>
          <a:prstGeom prst="rect">
            <a:avLst/>
          </a:prstGeom>
          <a:solidFill>
            <a:srgbClr val="80DBFF"/>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sng" cap="none" strike="noStrike">
                <a:solidFill>
                  <a:schemeClr val="dk1"/>
                </a:solidFill>
                <a:latin typeface="Raleway"/>
                <a:ea typeface="Raleway"/>
                <a:cs typeface="Raleway"/>
                <a:sym typeface="Raleway"/>
              </a:rPr>
              <a:t>Glicko2</a:t>
            </a:r>
            <a:endParaRPr b="1" i="0" sz="1400" u="sng" cap="none" strike="noStrike">
              <a:solidFill>
                <a:schemeClr val="dk1"/>
              </a:solidFill>
              <a:latin typeface="Raleway"/>
              <a:ea typeface="Raleway"/>
              <a:cs typeface="Raleway"/>
              <a:sym typeface="Raleway"/>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900"/>
              <a:buFont typeface="Arial"/>
              <a:buNone/>
            </a:pPr>
            <a:r>
              <a:rPr b="0" i="0" lang="en-GB" sz="900" u="none" cap="none" strike="noStrike">
                <a:solidFill>
                  <a:schemeClr val="dk1"/>
                </a:solidFill>
                <a:latin typeface="Raleway"/>
                <a:ea typeface="Raleway"/>
                <a:cs typeface="Raleway"/>
                <a:sym typeface="Raleway"/>
              </a:rPr>
              <a:t>An iteration on Elo, uses more complex calculations and includes ‘uncertainty’. Essentially a more accurate, faster working system than Elo. It is in the public domain with necessary documentation available.  </a:t>
            </a:r>
            <a:endParaRPr b="0" i="0" sz="9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chemeClr val="dk1"/>
              </a:buClr>
              <a:buSzPts val="1100"/>
              <a:buFont typeface="Arial"/>
              <a:buNone/>
            </a:pPr>
            <a:r>
              <a:rPr b="0" i="0" lang="en-GB" sz="900" u="none" cap="none" strike="noStrike">
                <a:solidFill>
                  <a:schemeClr val="dk1"/>
                </a:solidFill>
                <a:latin typeface="Raleway"/>
                <a:ea typeface="Raleway"/>
                <a:cs typeface="Raleway"/>
                <a:sym typeface="Raleway"/>
              </a:rPr>
              <a:t>Designed for 1v1 gameplay.</a:t>
            </a:r>
            <a:endParaRPr b="0" i="0" sz="900" u="none" cap="none" strike="noStrike">
              <a:solidFill>
                <a:schemeClr val="dk1"/>
              </a:solidFill>
              <a:latin typeface="Raleway"/>
              <a:ea typeface="Raleway"/>
              <a:cs typeface="Raleway"/>
              <a:sym typeface="Raleway"/>
            </a:endParaRPr>
          </a:p>
        </p:txBody>
      </p:sp>
      <p:sp>
        <p:nvSpPr>
          <p:cNvPr id="85" name="Google Shape;85;p17"/>
          <p:cNvSpPr txBox="1"/>
          <p:nvPr/>
        </p:nvSpPr>
        <p:spPr>
          <a:xfrm>
            <a:off x="857525" y="2848825"/>
            <a:ext cx="3234000" cy="1466700"/>
          </a:xfrm>
          <a:prstGeom prst="rect">
            <a:avLst/>
          </a:prstGeom>
          <a:solidFill>
            <a:srgbClr val="80DBFF"/>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sng" cap="none" strike="noStrike">
                <a:solidFill>
                  <a:schemeClr val="dk1"/>
                </a:solidFill>
                <a:latin typeface="Raleway"/>
                <a:ea typeface="Raleway"/>
                <a:cs typeface="Raleway"/>
                <a:sym typeface="Raleway"/>
              </a:rPr>
              <a:t>Microsoft Trueskill2</a:t>
            </a:r>
            <a:endParaRPr b="1" i="0" sz="1400" u="sng" cap="none" strike="noStrike">
              <a:solidFill>
                <a:schemeClr val="dk1"/>
              </a:solidFill>
              <a:latin typeface="Raleway"/>
              <a:ea typeface="Raleway"/>
              <a:cs typeface="Raleway"/>
              <a:sym typeface="Raleway"/>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dk1"/>
                </a:solidFill>
                <a:latin typeface="Raleway"/>
                <a:ea typeface="Raleway"/>
                <a:cs typeface="Raleway"/>
                <a:sym typeface="Raleway"/>
              </a:rPr>
              <a:t>Microsoft’s custom skill rating system. It is proprietary software that uses Bayesian modelling to predict match outcomes. </a:t>
            </a:r>
            <a:endParaRPr b="0" i="0" sz="12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chemeClr val="dk1"/>
              </a:buClr>
              <a:buSzPts val="1100"/>
              <a:buFont typeface="Arial"/>
              <a:buNone/>
            </a:pPr>
            <a:r>
              <a:rPr b="0" i="0" lang="en-GB" sz="1100" u="none" cap="none" strike="noStrike">
                <a:solidFill>
                  <a:schemeClr val="dk1"/>
                </a:solidFill>
                <a:latin typeface="Raleway"/>
                <a:ea typeface="Raleway"/>
                <a:cs typeface="Raleway"/>
                <a:sym typeface="Raleway"/>
              </a:rPr>
              <a:t>Works for more than just 1v1 gameplay.</a:t>
            </a:r>
            <a:endParaRPr b="0" i="0" sz="1300" u="none" cap="none" strike="noStrike">
              <a:solidFill>
                <a:schemeClr val="dk1"/>
              </a:solidFill>
              <a:latin typeface="Raleway"/>
              <a:ea typeface="Raleway"/>
              <a:cs typeface="Raleway"/>
              <a:sym typeface="Raleway"/>
            </a:endParaRPr>
          </a:p>
        </p:txBody>
      </p:sp>
      <p:sp>
        <p:nvSpPr>
          <p:cNvPr id="86" name="Google Shape;86;p17"/>
          <p:cNvSpPr txBox="1"/>
          <p:nvPr/>
        </p:nvSpPr>
        <p:spPr>
          <a:xfrm>
            <a:off x="5052450" y="2848825"/>
            <a:ext cx="3234000" cy="1466700"/>
          </a:xfrm>
          <a:prstGeom prst="rect">
            <a:avLst/>
          </a:prstGeom>
          <a:solidFill>
            <a:srgbClr val="80DBFF"/>
          </a:solidFill>
          <a:ln cap="flat" cmpd="sng" w="952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GB" sz="1400" u="sng" cap="none" strike="noStrike">
                <a:solidFill>
                  <a:schemeClr val="dk1"/>
                </a:solidFill>
                <a:latin typeface="Raleway"/>
                <a:ea typeface="Raleway"/>
                <a:cs typeface="Raleway"/>
                <a:sym typeface="Raleway"/>
              </a:rPr>
              <a:t>OpenSkill</a:t>
            </a:r>
            <a:endParaRPr b="1" i="0" sz="1400" u="sng" cap="none" strike="noStrike">
              <a:solidFill>
                <a:schemeClr val="dk1"/>
              </a:solidFill>
              <a:latin typeface="Raleway"/>
              <a:ea typeface="Raleway"/>
              <a:cs typeface="Raleway"/>
              <a:sym typeface="Raleway"/>
            </a:endParaRPr>
          </a:p>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dk1"/>
                </a:solidFill>
                <a:latin typeface="Raleway"/>
                <a:ea typeface="Raleway"/>
                <a:cs typeface="Raleway"/>
                <a:sym typeface="Raleway"/>
              </a:rPr>
              <a:t>A patent free alternative to Trueskill. </a:t>
            </a:r>
            <a:endParaRPr b="0" i="0" sz="12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chemeClr val="dk1"/>
              </a:buClr>
              <a:buSzPts val="1100"/>
              <a:buFont typeface="Arial"/>
              <a:buNone/>
            </a:pPr>
            <a:r>
              <a:rPr b="0" i="0" lang="en-GB" sz="1100" u="none" cap="none" strike="noStrike">
                <a:solidFill>
                  <a:schemeClr val="dk1"/>
                </a:solidFill>
                <a:latin typeface="Raleway"/>
                <a:ea typeface="Raleway"/>
                <a:cs typeface="Raleway"/>
                <a:sym typeface="Raleway"/>
              </a:rPr>
              <a:t>Works for more than just 1v1 gameplay.</a:t>
            </a:r>
            <a:endParaRPr b="0" i="0" sz="1200" u="none" cap="none" strike="noStrike">
              <a:solidFill>
                <a:schemeClr val="dk1"/>
              </a:solidFill>
              <a:latin typeface="Raleway"/>
              <a:ea typeface="Raleway"/>
              <a:cs typeface="Raleway"/>
              <a:sym typeface="Raleway"/>
            </a:endParaRPr>
          </a:p>
        </p:txBody>
      </p:sp>
      <p:sp>
        <p:nvSpPr>
          <p:cNvPr id="87" name="Google Shape;87;p17"/>
          <p:cNvSpPr txBox="1"/>
          <p:nvPr/>
        </p:nvSpPr>
        <p:spPr>
          <a:xfrm>
            <a:off x="751275" y="4364500"/>
            <a:ext cx="6739800" cy="465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GB" sz="1200" u="none" cap="none" strike="noStrike">
                <a:solidFill>
                  <a:schemeClr val="dk1"/>
                </a:solidFill>
                <a:latin typeface="Raleway"/>
                <a:ea typeface="Raleway"/>
                <a:cs typeface="Raleway"/>
                <a:sym typeface="Raleway"/>
              </a:rPr>
              <a:t>I will refer to the rating system as Elo for the rest of the presentation as shorthand, but the preferred rating system would be OpenSkill or Glicko2. Would need input from Data and Code on the work involved in implementing either system.</a:t>
            </a:r>
            <a:endParaRPr b="0" i="0" sz="1200" u="none" cap="none" strike="noStrike">
              <a:solidFill>
                <a:schemeClr val="dk1"/>
              </a:solidFill>
              <a:latin typeface="Raleway"/>
              <a:ea typeface="Raleway"/>
              <a:cs typeface="Raleway"/>
              <a:sym typeface="Raleway"/>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8"/>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Testing </a:t>
            </a:r>
            <a:endParaRPr/>
          </a:p>
        </p:txBody>
      </p:sp>
      <p:sp>
        <p:nvSpPr>
          <p:cNvPr id="93" name="Google Shape;93;p1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SzPts val="1800"/>
              <a:buNone/>
            </a:pPr>
            <a:r>
              <a:rPr lang="en-GB">
                <a:solidFill>
                  <a:schemeClr val="dk1"/>
                </a:solidFill>
              </a:rPr>
              <a:t>Whichever system is used, the rating system should be hidden for a period after it is implemented so that we can observe the system and ensure it is working correctly. </a:t>
            </a:r>
            <a:br>
              <a:rPr lang="en-GB">
                <a:solidFill>
                  <a:schemeClr val="dk1"/>
                </a:solidFill>
              </a:rPr>
            </a:br>
            <a:br>
              <a:rPr lang="en-GB">
                <a:solidFill>
                  <a:schemeClr val="dk1"/>
                </a:solidFill>
              </a:rPr>
            </a:br>
            <a:r>
              <a:rPr lang="en-GB">
                <a:solidFill>
                  <a:schemeClr val="dk1"/>
                </a:solidFill>
              </a:rPr>
              <a:t>Depending on our observations adjustments of the floor and ceiling may be necessary.</a:t>
            </a:r>
            <a:endParaRPr>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9"/>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p>
            <a:pPr indent="0" lvl="0" marL="0" rtl="0" algn="ctr">
              <a:lnSpc>
                <a:spcPct val="100000"/>
              </a:lnSpc>
              <a:spcBef>
                <a:spcPts val="0"/>
              </a:spcBef>
              <a:spcAft>
                <a:spcPts val="0"/>
              </a:spcAft>
              <a:buSzPts val="4300"/>
              <a:buNone/>
            </a:pPr>
            <a:r>
              <a:rPr lang="en-GB"/>
              <a:t>Ranked Play</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0"/>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Surfacing ratings and Casual players</a:t>
            </a:r>
            <a:endParaRPr/>
          </a:p>
        </p:txBody>
      </p:sp>
      <p:sp>
        <p:nvSpPr>
          <p:cNvPr id="104" name="Google Shape;104;p2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GB">
                <a:solidFill>
                  <a:schemeClr val="dk1"/>
                </a:solidFill>
              </a:rPr>
              <a:t>Whilst there is a greater portion of hardcore players in TTR than our other games, there will still be a large number of casual players. Some casual players will not be interested in, or may well even want to entirely avoid, ratings and ranked play. For this reason a player will only see their rating if they begin active participation in ranked play. It is essentially an opt-in feature. </a:t>
            </a:r>
            <a:endParaRPr>
              <a:solidFill>
                <a:schemeClr val="dk1"/>
              </a:solidFill>
            </a:endParaRPr>
          </a:p>
          <a:p>
            <a:pPr indent="0" lvl="0" marL="0" rtl="0" algn="l">
              <a:lnSpc>
                <a:spcPct val="115000"/>
              </a:lnSpc>
              <a:spcBef>
                <a:spcPts val="1200"/>
              </a:spcBef>
              <a:spcAft>
                <a:spcPts val="1200"/>
              </a:spcAft>
              <a:buClr>
                <a:schemeClr val="dk1"/>
              </a:buClr>
              <a:buSzPts val="1100"/>
              <a:buFont typeface="Arial"/>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21"/>
          <p:cNvSpPr txBox="1"/>
          <p:nvPr>
            <p:ph type="title"/>
          </p:nvPr>
        </p:nvSpPr>
        <p:spPr>
          <a:xfrm>
            <a:off x="1166250" y="4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GB"/>
              <a:t>Avoiding fragmentation issues - Ranked/Unranked</a:t>
            </a:r>
            <a:endParaRPr/>
          </a:p>
        </p:txBody>
      </p:sp>
      <p:sp>
        <p:nvSpPr>
          <p:cNvPr id="110" name="Google Shape;110;p21"/>
          <p:cNvSpPr txBox="1"/>
          <p:nvPr>
            <p:ph idx="1" type="body"/>
          </p:nvPr>
        </p:nvSpPr>
        <p:spPr>
          <a:xfrm>
            <a:off x="311700" y="1152475"/>
            <a:ext cx="5655600" cy="3416400"/>
          </a:xfrm>
          <a:prstGeom prst="rect">
            <a:avLst/>
          </a:prstGeom>
          <a:noFill/>
          <a:ln>
            <a:noFill/>
          </a:ln>
        </p:spPr>
        <p:txBody>
          <a:bodyPr anchorCtr="0" anchor="t" bIns="91425" lIns="91425" spcFirstLastPara="1" rIns="91425" wrap="square" tIns="91425">
            <a:normAutofit fontScale="92500" lnSpcReduction="20000"/>
          </a:bodyPr>
          <a:lstStyle/>
          <a:p>
            <a:pPr indent="0" lvl="0" marL="0" rtl="0" algn="l">
              <a:lnSpc>
                <a:spcPct val="115000"/>
              </a:lnSpc>
              <a:spcBef>
                <a:spcPts val="0"/>
              </a:spcBef>
              <a:spcAft>
                <a:spcPts val="0"/>
              </a:spcAft>
              <a:buSzPct val="138996"/>
              <a:buNone/>
            </a:pPr>
            <a:r>
              <a:rPr lang="en-GB" sz="1400">
                <a:solidFill>
                  <a:schemeClr val="dk1"/>
                </a:solidFill>
              </a:rPr>
              <a:t>Ranked gameplay relies on a high enough CCU to support the creation of fair matches. There is the concern that the CCU may not be high enough at first to properly support ranked play (though TwinSails does seem to always have a small number of ranked play matches available at a time).</a:t>
            </a:r>
            <a:endParaRPr sz="1400">
              <a:solidFill>
                <a:schemeClr val="dk1"/>
              </a:solidFill>
            </a:endParaRPr>
          </a:p>
          <a:p>
            <a:pPr indent="0" lvl="0" marL="0" rtl="0" algn="l">
              <a:lnSpc>
                <a:spcPct val="115000"/>
              </a:lnSpc>
              <a:spcBef>
                <a:spcPts val="1200"/>
              </a:spcBef>
              <a:spcAft>
                <a:spcPts val="0"/>
              </a:spcAft>
              <a:buSzPct val="138996"/>
              <a:buNone/>
            </a:pPr>
            <a:r>
              <a:rPr lang="en-GB" sz="1400">
                <a:solidFill>
                  <a:schemeClr val="dk1"/>
                </a:solidFill>
              </a:rPr>
              <a:t>Starcraft 2 addresses this problem (low CCU) by giving all players 2 skill ratings, a visible ‘ranked rating’ and a hidden ‘unranked rating’. A player looking for a ranked game can then be matched with a player looking for an unranked game. After the game only the ranked player will see their ranked rating adjust, whilst the unranked player’s ranked rating stays the same and their hidden unranked rating is updated.  </a:t>
            </a:r>
            <a:endParaRPr sz="1400">
              <a:solidFill>
                <a:schemeClr val="dk1"/>
              </a:solidFill>
            </a:endParaRPr>
          </a:p>
          <a:p>
            <a:pPr indent="0" lvl="0" marL="0" rtl="0" algn="l">
              <a:lnSpc>
                <a:spcPct val="115000"/>
              </a:lnSpc>
              <a:spcBef>
                <a:spcPts val="1200"/>
              </a:spcBef>
              <a:spcAft>
                <a:spcPts val="0"/>
              </a:spcAft>
              <a:buSzPct val="138996"/>
              <a:buNone/>
            </a:pPr>
            <a:r>
              <a:rPr lang="en-GB" sz="1400">
                <a:solidFill>
                  <a:schemeClr val="dk1"/>
                </a:solidFill>
              </a:rPr>
              <a:t>Rocket League also uses this solution when unranked players are first entering ranked. </a:t>
            </a:r>
            <a:endParaRPr sz="1400">
              <a:solidFill>
                <a:schemeClr val="dk1"/>
              </a:solidFill>
            </a:endParaRPr>
          </a:p>
          <a:p>
            <a:pPr indent="0" lvl="0" marL="0" rtl="0" algn="l">
              <a:lnSpc>
                <a:spcPct val="115000"/>
              </a:lnSpc>
              <a:spcBef>
                <a:spcPts val="1200"/>
              </a:spcBef>
              <a:spcAft>
                <a:spcPts val="1200"/>
              </a:spcAft>
              <a:buSzPct val="138996"/>
              <a:buNone/>
            </a:pPr>
            <a:r>
              <a:t/>
            </a:r>
            <a:endParaRPr sz="1400">
              <a:solidFill>
                <a:schemeClr val="dk1"/>
              </a:solidFill>
            </a:endParaRPr>
          </a:p>
        </p:txBody>
      </p:sp>
      <p:pic>
        <p:nvPicPr>
          <p:cNvPr id="111" name="Google Shape;111;p21"/>
          <p:cNvPicPr preferRelativeResize="0"/>
          <p:nvPr/>
        </p:nvPicPr>
        <p:blipFill rotWithShape="1">
          <a:blip r:embed="rId3">
            <a:alphaModFix/>
          </a:blip>
          <a:srcRect b="0" l="0" r="0" t="0"/>
          <a:stretch/>
        </p:blipFill>
        <p:spPr>
          <a:xfrm>
            <a:off x="6242600" y="1023150"/>
            <a:ext cx="2564550" cy="38770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