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5143500" cx="9144000"/>
  <p:notesSz cx="6858000" cy="9144000"/>
  <p:embeddedFontLst>
    <p:embeddedFont>
      <p:font typeface="Raleway"/>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08C87DA-B5B8-41D4-AC1B-57EBEE037BE7}">
  <a:tblStyle styleId="{308C87DA-B5B8-41D4-AC1B-57EBEE037BE7}"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aleway-bold.fntdata"/><Relationship Id="rId11" Type="http://schemas.openxmlformats.org/officeDocument/2006/relationships/slide" Target="slides/slide5.xml"/><Relationship Id="rId22" Type="http://schemas.openxmlformats.org/officeDocument/2006/relationships/font" Target="fonts/Raleway-boldItalic.fntdata"/><Relationship Id="rId10" Type="http://schemas.openxmlformats.org/officeDocument/2006/relationships/slide" Target="slides/slide4.xml"/><Relationship Id="rId21" Type="http://schemas.openxmlformats.org/officeDocument/2006/relationships/font" Target="fonts/Raleway-italic.fntdata"/><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font" Target="fonts/Raleway-regular.fntdata"/><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3719c8d726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3719c8d726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 name="Google Shape;12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8" name="Google Shape;13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 name="Google Shape;6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 name="Google Shape;8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 name="Google Shape;90;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 name="Google Shape;9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0" name="Google Shape;11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625"/>
            <a:ext cx="9144001" cy="5142250"/>
          </a:xfrm>
          <a:prstGeom prst="rect">
            <a:avLst/>
          </a:prstGeom>
          <a:noFill/>
          <a:ln>
            <a:noFill/>
          </a:ln>
        </p:spPr>
      </p:pic>
      <p:sp>
        <p:nvSpPr>
          <p:cNvPr id="12" name="Google Shape;12;p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3" name="Google Shape;13;p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 name="Google Shape;14;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7" name="Shape 47"/>
        <p:cNvGrpSpPr/>
        <p:nvPr/>
      </p:nvGrpSpPr>
      <p:grpSpPr>
        <a:xfrm>
          <a:off x="0" y="0"/>
          <a:ext cx="0" cy="0"/>
          <a:chOff x="0" y="0"/>
          <a:chExt cx="0" cy="0"/>
        </a:xfrm>
      </p:grpSpPr>
      <p:sp>
        <p:nvSpPr>
          <p:cNvPr id="48" name="Google Shape;48;p11"/>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9" name="Google Shape;49;p11"/>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0" name="Google Shape;50;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1" name="Shape 51"/>
        <p:cNvGrpSpPr/>
        <p:nvPr/>
      </p:nvGrpSpPr>
      <p:grpSpPr>
        <a:xfrm>
          <a:off x="0" y="0"/>
          <a:ext cx="0" cy="0"/>
          <a:chOff x="0" y="0"/>
          <a:chExt cx="0" cy="0"/>
        </a:xfrm>
      </p:grpSpPr>
      <p:sp>
        <p:nvSpPr>
          <p:cNvPr id="52" name="Google Shape;52;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3"/>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7" name="Google Shape;17;p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8" name="Google Shape;18;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sp>
        <p:nvSpPr>
          <p:cNvPr id="20" name="Google Shape;20;p4"/>
          <p:cNvSpPr/>
          <p:nvPr/>
        </p:nvSpPr>
        <p:spPr>
          <a:xfrm>
            <a:off x="0" y="25"/>
            <a:ext cx="9144000" cy="5143500"/>
          </a:xfrm>
          <a:prstGeom prst="rect">
            <a:avLst/>
          </a:prstGeom>
          <a:gradFill>
            <a:gsLst>
              <a:gs pos="0">
                <a:srgbClr val="009DDA"/>
              </a:gs>
              <a:gs pos="100000">
                <a:srgbClr val="332574"/>
              </a:gs>
            </a:gsLst>
            <a:lin ang="18900044" scaled="0"/>
          </a:gra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Clr>
                <a:schemeClr val="lt1"/>
              </a:buClr>
              <a:buSzPts val="4300"/>
              <a:buNone/>
              <a:defRPr b="1" sz="4300">
                <a:solidFill>
                  <a:schemeClr val="lt1"/>
                </a:solidFill>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2" name="Google Shape;22;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7" name="Google Shape;27;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0" name="Google Shape;30;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3" name="Google Shape;33;p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4" name="Google Shape;34;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5" name="Shape 35"/>
        <p:cNvGrpSpPr/>
        <p:nvPr/>
      </p:nvGrpSpPr>
      <p:grpSpPr>
        <a:xfrm>
          <a:off x="0" y="0"/>
          <a:ext cx="0" cy="0"/>
          <a:chOff x="0" y="0"/>
          <a:chExt cx="0" cy="0"/>
        </a:xfrm>
      </p:grpSpPr>
      <p:sp>
        <p:nvSpPr>
          <p:cNvPr id="36" name="Google Shape;36;p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7" name="Google Shape;37;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9"/>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1" name="Google Shape;41;p9"/>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 name="Google Shape;42;p9"/>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3" name="Google Shape;43;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 name="Shape 44"/>
        <p:cNvGrpSpPr/>
        <p:nvPr/>
      </p:nvGrpSpPr>
      <p:grpSpPr>
        <a:xfrm>
          <a:off x="0" y="0"/>
          <a:ext cx="0" cy="0"/>
          <a:chOff x="0" y="0"/>
          <a:chExt cx="0" cy="0"/>
        </a:xfrm>
      </p:grpSpPr>
      <p:sp>
        <p:nvSpPr>
          <p:cNvPr id="45" name="Google Shape;45;p1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6" name="Google Shape;46;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pic>
        <p:nvPicPr>
          <p:cNvPr id="6" name="Google Shape;6;p1"/>
          <p:cNvPicPr preferRelativeResize="0"/>
          <p:nvPr/>
        </p:nvPicPr>
        <p:blipFill rotWithShape="1">
          <a:blip r:embed="rId1">
            <a:alphaModFix/>
          </a:blip>
          <a:srcRect b="0" l="0" r="0" t="0"/>
          <a:stretch/>
        </p:blipFill>
        <p:spPr>
          <a:xfrm>
            <a:off x="0" y="0"/>
            <a:ext cx="9143990" cy="5143500"/>
          </a:xfrm>
          <a:prstGeom prst="rect">
            <a:avLst/>
          </a:prstGeom>
          <a:noFill/>
          <a:ln>
            <a:noFill/>
          </a:ln>
        </p:spPr>
      </p:pic>
      <p:sp>
        <p:nvSpPr>
          <p:cNvPr id="7" name="Google Shape;7;p1"/>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1pPr>
            <a:lvl2pPr lvl="1"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2pPr>
            <a:lvl3pPr lvl="2"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3pPr>
            <a:lvl4pPr lvl="3"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4pPr>
            <a:lvl5pPr lvl="4"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5pPr>
            <a:lvl6pPr lvl="5"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6pPr>
            <a:lvl7pPr lvl="6"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7pPr>
            <a:lvl8pPr lvl="7"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8pPr>
            <a:lvl9pPr lvl="8"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9pPr>
          </a:lstStyle>
          <a:p/>
        </p:txBody>
      </p:sp>
      <p:sp>
        <p:nvSpPr>
          <p:cNvPr id="8" name="Google Shape;8;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Raleway"/>
              <a:buChar char="●"/>
              <a:defRPr b="0" i="0" sz="1800" u="none" cap="none" strike="noStrike">
                <a:solidFill>
                  <a:schemeClr val="dk2"/>
                </a:solidFill>
                <a:latin typeface="Raleway"/>
                <a:ea typeface="Raleway"/>
                <a:cs typeface="Raleway"/>
                <a:sym typeface="Raleway"/>
              </a:defRPr>
            </a:lvl1pPr>
            <a:lvl2pPr indent="-317500" lvl="1" marL="9144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2pPr>
            <a:lvl3pPr indent="-317500" lvl="2" marL="13716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3pPr>
            <a:lvl4pPr indent="-317500" lvl="3" marL="18288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4pPr>
            <a:lvl5pPr indent="-317500" lvl="4" marL="22860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5pPr>
            <a:lvl6pPr indent="-317500" lvl="5" marL="27432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6pPr>
            <a:lvl7pPr indent="-317500" lvl="6" marL="32004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7pPr>
            <a:lvl8pPr indent="-317500" lvl="7" marL="36576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8pPr>
            <a:lvl9pPr indent="-317500" lvl="8" marL="41148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9pPr>
          </a:lstStyle>
          <a:p/>
        </p:txBody>
      </p:sp>
      <p:sp>
        <p:nvSpPr>
          <p:cNvPr id="9" name="Google Shape;9;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13"/>
          <p:cNvSpPr txBox="1"/>
          <p:nvPr>
            <p:ph type="title"/>
          </p:nvPr>
        </p:nvSpPr>
        <p:spPr>
          <a:xfrm>
            <a:off x="1166250" y="4208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Context</a:t>
            </a:r>
            <a:endParaRPr/>
          </a:p>
        </p:txBody>
      </p:sp>
      <p:sp>
        <p:nvSpPr>
          <p:cNvPr id="58" name="Google Shape;58;p1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These slides were made during the development of the leaderboard system to highlight a potential issue. In these slides I assess the merits of two systems, and make suggestions on which to use.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2"/>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Comparison post modifier addition</a:t>
            </a:r>
            <a:endParaRPr/>
          </a:p>
        </p:txBody>
      </p:sp>
      <p:sp>
        <p:nvSpPr>
          <p:cNvPr id="132" name="Google Shape;132;p22"/>
          <p:cNvSpPr txBox="1"/>
          <p:nvPr>
            <p:ph idx="1" type="body"/>
          </p:nvPr>
        </p:nvSpPr>
        <p:spPr>
          <a:xfrm>
            <a:off x="164775" y="1547825"/>
            <a:ext cx="4260300" cy="3416400"/>
          </a:xfrm>
          <a:prstGeom prst="rect">
            <a:avLst/>
          </a:prstGeom>
          <a:noFill/>
          <a:ln>
            <a:noFill/>
          </a:ln>
        </p:spPr>
        <p:txBody>
          <a:bodyPr anchorCtr="0" anchor="t" bIns="91425" lIns="91425" spcFirstLastPara="1" rIns="91425" wrap="square" tIns="91425">
            <a:normAutofit/>
          </a:bodyPr>
          <a:lstStyle/>
          <a:p>
            <a:pPr indent="-302260" lvl="0" marL="457200" rtl="0" algn="l">
              <a:lnSpc>
                <a:spcPct val="105000"/>
              </a:lnSpc>
              <a:spcBef>
                <a:spcPts val="0"/>
              </a:spcBef>
              <a:spcAft>
                <a:spcPts val="0"/>
              </a:spcAft>
              <a:buSzPts val="1160"/>
              <a:buChar char="●"/>
            </a:pPr>
            <a:r>
              <a:rPr lang="en-GB" sz="1160"/>
              <a:t>Discourages farming of low ranked users by high ranked users</a:t>
            </a:r>
            <a:endParaRPr sz="1160"/>
          </a:p>
          <a:p>
            <a:pPr indent="-302260" lvl="0" marL="457200" rtl="0" algn="l">
              <a:lnSpc>
                <a:spcPct val="105000"/>
              </a:lnSpc>
              <a:spcBef>
                <a:spcPts val="0"/>
              </a:spcBef>
              <a:spcAft>
                <a:spcPts val="0"/>
              </a:spcAft>
              <a:buSzPts val="1160"/>
              <a:buChar char="●"/>
            </a:pPr>
            <a:r>
              <a:rPr lang="en-GB" sz="1160"/>
              <a:t>Simplest to explain</a:t>
            </a:r>
            <a:endParaRPr sz="1160"/>
          </a:p>
          <a:p>
            <a:pPr indent="-302260" lvl="0" marL="457200" rtl="0" algn="l">
              <a:lnSpc>
                <a:spcPct val="105000"/>
              </a:lnSpc>
              <a:spcBef>
                <a:spcPts val="0"/>
              </a:spcBef>
              <a:spcAft>
                <a:spcPts val="0"/>
              </a:spcAft>
              <a:buSzPts val="1160"/>
              <a:buChar char="●"/>
            </a:pPr>
            <a:r>
              <a:rPr lang="en-GB" sz="1160"/>
              <a:t>Perhaps too simplistic for hardcore users, who will likely prefer an Elo-like system.</a:t>
            </a:r>
            <a:endParaRPr sz="1160"/>
          </a:p>
          <a:p>
            <a:pPr indent="0" lvl="0" marL="0" rtl="0" algn="l">
              <a:lnSpc>
                <a:spcPct val="105000"/>
              </a:lnSpc>
              <a:spcBef>
                <a:spcPts val="1200"/>
              </a:spcBef>
              <a:spcAft>
                <a:spcPts val="0"/>
              </a:spcAft>
              <a:buSzPts val="1800"/>
              <a:buNone/>
            </a:pPr>
            <a:r>
              <a:t/>
            </a:r>
            <a:endParaRPr sz="1160"/>
          </a:p>
          <a:p>
            <a:pPr indent="0" lvl="0" marL="0" rtl="0" algn="l">
              <a:lnSpc>
                <a:spcPct val="105000"/>
              </a:lnSpc>
              <a:spcBef>
                <a:spcPts val="1200"/>
              </a:spcBef>
              <a:spcAft>
                <a:spcPts val="0"/>
              </a:spcAft>
              <a:buSzPts val="770"/>
              <a:buNone/>
            </a:pPr>
            <a:r>
              <a:t/>
            </a:r>
            <a:endParaRPr sz="1160"/>
          </a:p>
          <a:p>
            <a:pPr indent="0" lvl="0" marL="0" rtl="0" algn="l">
              <a:lnSpc>
                <a:spcPct val="105000"/>
              </a:lnSpc>
              <a:spcBef>
                <a:spcPts val="1200"/>
              </a:spcBef>
              <a:spcAft>
                <a:spcPts val="1200"/>
              </a:spcAft>
              <a:buSzPts val="770"/>
              <a:buNone/>
            </a:pPr>
            <a:r>
              <a:t/>
            </a:r>
            <a:endParaRPr sz="1160"/>
          </a:p>
        </p:txBody>
      </p:sp>
      <p:sp>
        <p:nvSpPr>
          <p:cNvPr id="133" name="Google Shape;133;p22"/>
          <p:cNvSpPr txBox="1"/>
          <p:nvPr>
            <p:ph idx="1" type="body"/>
          </p:nvPr>
        </p:nvSpPr>
        <p:spPr>
          <a:xfrm>
            <a:off x="4740775" y="1507525"/>
            <a:ext cx="4260300" cy="3416400"/>
          </a:xfrm>
          <a:prstGeom prst="rect">
            <a:avLst/>
          </a:prstGeom>
          <a:noFill/>
          <a:ln>
            <a:noFill/>
          </a:ln>
        </p:spPr>
        <p:txBody>
          <a:bodyPr anchorCtr="0" anchor="t" bIns="91425" lIns="91425" spcFirstLastPara="1" rIns="91425" wrap="square" tIns="91425">
            <a:normAutofit/>
          </a:bodyPr>
          <a:lstStyle/>
          <a:p>
            <a:pPr indent="-298132" lvl="0" marL="457200" rtl="0" algn="l">
              <a:lnSpc>
                <a:spcPct val="105000"/>
              </a:lnSpc>
              <a:spcBef>
                <a:spcPts val="0"/>
              </a:spcBef>
              <a:spcAft>
                <a:spcPts val="0"/>
              </a:spcAft>
              <a:buSzPts val="1095"/>
              <a:buChar char="●"/>
            </a:pPr>
            <a:r>
              <a:rPr lang="en-GB" sz="1060"/>
              <a:t>Discourages farming of low ranked users by high ranked users</a:t>
            </a:r>
            <a:endParaRPr sz="1095"/>
          </a:p>
          <a:p>
            <a:pPr indent="-298132" lvl="0" marL="457200" rtl="0" algn="l">
              <a:lnSpc>
                <a:spcPct val="105000"/>
              </a:lnSpc>
              <a:spcBef>
                <a:spcPts val="0"/>
              </a:spcBef>
              <a:spcAft>
                <a:spcPts val="0"/>
              </a:spcAft>
              <a:buSzPts val="1095"/>
              <a:buChar char="●"/>
            </a:pPr>
            <a:r>
              <a:rPr lang="en-GB" sz="1095"/>
              <a:t>Can be made quite similar to an Elo system, which hardcore users will appreciate</a:t>
            </a:r>
            <a:endParaRPr sz="1095"/>
          </a:p>
          <a:p>
            <a:pPr indent="-298132" lvl="0" marL="457200" rtl="0" algn="l">
              <a:lnSpc>
                <a:spcPct val="105000"/>
              </a:lnSpc>
              <a:spcBef>
                <a:spcPts val="0"/>
              </a:spcBef>
              <a:spcAft>
                <a:spcPts val="0"/>
              </a:spcAft>
              <a:buSzPts val="1095"/>
              <a:buChar char="●"/>
            </a:pPr>
            <a:r>
              <a:rPr lang="en-GB" sz="1095"/>
              <a:t>Is more complicated to explain than Rank based, or Count based without the modifier.</a:t>
            </a:r>
            <a:endParaRPr sz="1095"/>
          </a:p>
          <a:p>
            <a:pPr indent="-298132" lvl="0" marL="457200" rtl="0" algn="l">
              <a:lnSpc>
                <a:spcPct val="105000"/>
              </a:lnSpc>
              <a:spcBef>
                <a:spcPts val="0"/>
              </a:spcBef>
              <a:spcAft>
                <a:spcPts val="0"/>
              </a:spcAft>
              <a:buSzPts val="1095"/>
              <a:buChar char="●"/>
            </a:pPr>
            <a:r>
              <a:rPr lang="en-GB" sz="1095"/>
              <a:t>Due to its similarity to Elo there are more drastic changes in stars gained based on opponent rank when the difference is large and the lack of an upper cap of stars could effectively ‘break’ this system in edge cases (a hyper-engaged user gaining an extreme number of stars affects this system much more than Rank based) This could be solved by adding an upper limit to the modifier amount. </a:t>
            </a:r>
            <a:endParaRPr sz="1095"/>
          </a:p>
          <a:p>
            <a:pPr indent="0" lvl="0" marL="0" rtl="0" algn="l">
              <a:lnSpc>
                <a:spcPct val="105000"/>
              </a:lnSpc>
              <a:spcBef>
                <a:spcPts val="1200"/>
              </a:spcBef>
              <a:spcAft>
                <a:spcPts val="1200"/>
              </a:spcAft>
              <a:buSzPts val="852"/>
              <a:buNone/>
            </a:pPr>
            <a:r>
              <a:t/>
            </a:r>
            <a:endParaRPr sz="1095"/>
          </a:p>
        </p:txBody>
      </p:sp>
      <p:sp>
        <p:nvSpPr>
          <p:cNvPr id="134" name="Google Shape;134;p22"/>
          <p:cNvSpPr txBox="1"/>
          <p:nvPr/>
        </p:nvSpPr>
        <p:spPr>
          <a:xfrm>
            <a:off x="164775" y="1017725"/>
            <a:ext cx="4527300" cy="530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GB" sz="1500" u="none" cap="none" strike="noStrike">
                <a:solidFill>
                  <a:schemeClr val="dk2"/>
                </a:solidFill>
                <a:latin typeface="Raleway"/>
                <a:ea typeface="Raleway"/>
                <a:cs typeface="Raleway"/>
                <a:sym typeface="Raleway"/>
              </a:rPr>
              <a:t>Rank Based</a:t>
            </a:r>
            <a:endParaRPr b="1" i="0" sz="1500" u="none" cap="none" strike="noStrike">
              <a:solidFill>
                <a:schemeClr val="dk2"/>
              </a:solidFill>
              <a:latin typeface="Raleway"/>
              <a:ea typeface="Raleway"/>
              <a:cs typeface="Raleway"/>
              <a:sym typeface="Raleway"/>
            </a:endParaRPr>
          </a:p>
        </p:txBody>
      </p:sp>
      <p:sp>
        <p:nvSpPr>
          <p:cNvPr id="135" name="Google Shape;135;p22"/>
          <p:cNvSpPr txBox="1"/>
          <p:nvPr/>
        </p:nvSpPr>
        <p:spPr>
          <a:xfrm>
            <a:off x="4794425" y="1017725"/>
            <a:ext cx="4527300" cy="530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GB" sz="1500" u="none" cap="none" strike="noStrike">
                <a:solidFill>
                  <a:schemeClr val="dk2"/>
                </a:solidFill>
                <a:latin typeface="Raleway"/>
                <a:ea typeface="Raleway"/>
                <a:cs typeface="Raleway"/>
                <a:sym typeface="Raleway"/>
              </a:rPr>
              <a:t>Count Based (with Modifier)</a:t>
            </a:r>
            <a:endParaRPr b="1" i="0" sz="1500" u="none" cap="none" strike="noStrike">
              <a:solidFill>
                <a:schemeClr val="dk2"/>
              </a:solidFill>
              <a:latin typeface="Raleway"/>
              <a:ea typeface="Raleway"/>
              <a:cs typeface="Raleway"/>
              <a:sym typeface="Raleway"/>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9" name="Shape 139"/>
        <p:cNvGrpSpPr/>
        <p:nvPr/>
      </p:nvGrpSpPr>
      <p:grpSpPr>
        <a:xfrm>
          <a:off x="0" y="0"/>
          <a:ext cx="0" cy="0"/>
          <a:chOff x="0" y="0"/>
          <a:chExt cx="0" cy="0"/>
        </a:xfrm>
      </p:grpSpPr>
      <p:sp>
        <p:nvSpPr>
          <p:cNvPr id="140" name="Google Shape;140;p23"/>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Modified Count Based Formula Suggestion 1</a:t>
            </a:r>
            <a:endParaRPr/>
          </a:p>
        </p:txBody>
      </p:sp>
      <p:sp>
        <p:nvSpPr>
          <p:cNvPr id="141" name="Google Shape;141;p23"/>
          <p:cNvSpPr txBox="1"/>
          <p:nvPr/>
        </p:nvSpPr>
        <p:spPr>
          <a:xfrm>
            <a:off x="266700" y="1558325"/>
            <a:ext cx="8610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dk2"/>
                </a:solidFill>
                <a:latin typeface="Raleway"/>
                <a:ea typeface="Raleway"/>
                <a:cs typeface="Raleway"/>
                <a:sym typeface="Raleway"/>
              </a:rPr>
              <a:t>Star Change = Position Points + (Expected Position vs Actual Position)</a:t>
            </a:r>
            <a:endParaRPr b="1" i="0" sz="900" u="none" cap="none" strike="noStrike">
              <a:solidFill>
                <a:schemeClr val="dk2"/>
              </a:solidFill>
              <a:latin typeface="Raleway"/>
              <a:ea typeface="Raleway"/>
              <a:cs typeface="Raleway"/>
              <a:sym typeface="Raleway"/>
            </a:endParaRPr>
          </a:p>
        </p:txBody>
      </p:sp>
      <p:sp>
        <p:nvSpPr>
          <p:cNvPr id="142" name="Google Shape;142;p23"/>
          <p:cNvSpPr txBox="1"/>
          <p:nvPr/>
        </p:nvSpPr>
        <p:spPr>
          <a:xfrm>
            <a:off x="254225" y="2671625"/>
            <a:ext cx="8646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dk2"/>
                </a:solidFill>
                <a:latin typeface="Raleway"/>
                <a:ea typeface="Raleway"/>
                <a:cs typeface="Raleway"/>
                <a:sym typeface="Raleway"/>
              </a:rPr>
              <a:t>Star Change (Win) = Position Points + [(Expected Position vs Actual Position) x (Lobby Average Star Count/Player average Star Count)]</a:t>
            </a:r>
            <a:endParaRPr b="1" i="0" sz="900" u="none" cap="none" strike="noStrike">
              <a:solidFill>
                <a:schemeClr val="dk2"/>
              </a:solidFill>
              <a:latin typeface="Raleway"/>
              <a:ea typeface="Raleway"/>
              <a:cs typeface="Raleway"/>
              <a:sym typeface="Raleway"/>
            </a:endParaRPr>
          </a:p>
        </p:txBody>
      </p:sp>
      <p:sp>
        <p:nvSpPr>
          <p:cNvPr id="143" name="Google Shape;143;p23"/>
          <p:cNvSpPr txBox="1"/>
          <p:nvPr/>
        </p:nvSpPr>
        <p:spPr>
          <a:xfrm>
            <a:off x="248700" y="3189400"/>
            <a:ext cx="8646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dk2"/>
                </a:solidFill>
                <a:latin typeface="Raleway"/>
                <a:ea typeface="Raleway"/>
                <a:cs typeface="Raleway"/>
                <a:sym typeface="Raleway"/>
              </a:rPr>
              <a:t>Star Change (Loss) = Position Points + [(Expected Position vs Actual Position) x (Player average Star Count/Lobby Average Star Count)]</a:t>
            </a:r>
            <a:endParaRPr b="1" i="0" sz="900" u="none" cap="none" strike="noStrike">
              <a:solidFill>
                <a:schemeClr val="dk2"/>
              </a:solidFill>
              <a:latin typeface="Raleway"/>
              <a:ea typeface="Raleway"/>
              <a:cs typeface="Raleway"/>
              <a:sym typeface="Raleway"/>
            </a:endParaRPr>
          </a:p>
        </p:txBody>
      </p:sp>
      <p:sp>
        <p:nvSpPr>
          <p:cNvPr id="144" name="Google Shape;144;p23"/>
          <p:cNvSpPr txBox="1"/>
          <p:nvPr/>
        </p:nvSpPr>
        <p:spPr>
          <a:xfrm>
            <a:off x="308025" y="1096050"/>
            <a:ext cx="4498800" cy="462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2"/>
                </a:solidFill>
                <a:latin typeface="Raleway"/>
                <a:ea typeface="Raleway"/>
                <a:cs typeface="Raleway"/>
                <a:sym typeface="Raleway"/>
              </a:rPr>
              <a:t>Original Formula</a:t>
            </a:r>
            <a:endParaRPr b="0" i="0" sz="1800" u="none" cap="none" strike="noStrike">
              <a:solidFill>
                <a:schemeClr val="dk2"/>
              </a:solidFill>
              <a:latin typeface="Raleway"/>
              <a:ea typeface="Raleway"/>
              <a:cs typeface="Raleway"/>
              <a:sym typeface="Raleway"/>
            </a:endParaRPr>
          </a:p>
        </p:txBody>
      </p:sp>
      <p:sp>
        <p:nvSpPr>
          <p:cNvPr id="145" name="Google Shape;145;p23"/>
          <p:cNvSpPr txBox="1"/>
          <p:nvPr/>
        </p:nvSpPr>
        <p:spPr>
          <a:xfrm>
            <a:off x="308025" y="2142713"/>
            <a:ext cx="4498800" cy="462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2"/>
                </a:solidFill>
                <a:latin typeface="Raleway"/>
                <a:ea typeface="Raleway"/>
                <a:cs typeface="Raleway"/>
                <a:sym typeface="Raleway"/>
              </a:rPr>
              <a:t>Modified Formula</a:t>
            </a:r>
            <a:endParaRPr b="0" i="0" sz="1800" u="none" cap="none" strike="noStrike">
              <a:solidFill>
                <a:schemeClr val="dk2"/>
              </a:solidFill>
              <a:latin typeface="Raleway"/>
              <a:ea typeface="Raleway"/>
              <a:cs typeface="Raleway"/>
              <a:sym typeface="Raleway"/>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9" name="Shape 149"/>
        <p:cNvGrpSpPr/>
        <p:nvPr/>
      </p:nvGrpSpPr>
      <p:grpSpPr>
        <a:xfrm>
          <a:off x="0" y="0"/>
          <a:ext cx="0" cy="0"/>
          <a:chOff x="0" y="0"/>
          <a:chExt cx="0" cy="0"/>
        </a:xfrm>
      </p:grpSpPr>
      <p:sp>
        <p:nvSpPr>
          <p:cNvPr id="150" name="Google Shape;150;p24"/>
          <p:cNvSpPr txBox="1"/>
          <p:nvPr>
            <p:ph type="title"/>
          </p:nvPr>
        </p:nvSpPr>
        <p:spPr>
          <a:xfrm>
            <a:off x="1135525" y="4235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Example Games - Mod 1</a:t>
            </a:r>
            <a:endParaRPr/>
          </a:p>
        </p:txBody>
      </p:sp>
      <p:sp>
        <p:nvSpPr>
          <p:cNvPr id="151" name="Google Shape;151;p24"/>
          <p:cNvSpPr txBox="1"/>
          <p:nvPr/>
        </p:nvSpPr>
        <p:spPr>
          <a:xfrm>
            <a:off x="300875" y="1110375"/>
            <a:ext cx="7890600" cy="1217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Same example as earlier with the new formulas: </a:t>
            </a:r>
            <a:br>
              <a:rPr b="1" i="1" lang="en-GB" sz="1100" u="none" cap="none" strike="noStrike">
                <a:solidFill>
                  <a:schemeClr val="dk2"/>
                </a:solidFill>
                <a:latin typeface="Raleway"/>
                <a:ea typeface="Raleway"/>
                <a:cs typeface="Raleway"/>
                <a:sym typeface="Raleway"/>
              </a:rPr>
            </a:br>
            <a:br>
              <a:rPr b="1" i="1" lang="en-GB" sz="1100" u="none" cap="none" strike="noStrike">
                <a:solidFill>
                  <a:schemeClr val="dk2"/>
                </a:solidFill>
                <a:latin typeface="Raleway"/>
                <a:ea typeface="Raleway"/>
                <a:cs typeface="Raleway"/>
                <a:sym typeface="Raleway"/>
              </a:rPr>
            </a:b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p:txBody>
      </p:sp>
      <p:graphicFrame>
        <p:nvGraphicFramePr>
          <p:cNvPr id="152" name="Google Shape;152;p24"/>
          <p:cNvGraphicFramePr/>
          <p:nvPr/>
        </p:nvGraphicFramePr>
        <p:xfrm>
          <a:off x="626675" y="2542500"/>
          <a:ext cx="3000000" cy="3000000"/>
        </p:xfrm>
        <a:graphic>
          <a:graphicData uri="http://schemas.openxmlformats.org/drawingml/2006/table">
            <a:tbl>
              <a:tblPr>
                <a:noFill/>
                <a:tableStyleId>{308C87DA-B5B8-41D4-AC1B-57EBEE037BE7}</a:tableStyleId>
              </a:tblPr>
              <a:tblGrid>
                <a:gridCol w="2413000"/>
                <a:gridCol w="2413000"/>
                <a:gridCol w="2413000"/>
              </a:tblGrid>
              <a:tr h="316525">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1000 Star Player finish position</a:t>
                      </a:r>
                      <a:endParaRPr b="1"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Star Change vs 900 star opponents</a:t>
                      </a:r>
                      <a:endParaRPr b="1"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Star Change vs 50 Star Opponents</a:t>
                      </a:r>
                      <a:endParaRPr b="1"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1st</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+18</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+1</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2nd</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3rd</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-22</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-400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4th</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-44</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-800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5th</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-66</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-1200</a:t>
                      </a:r>
                      <a:endParaRPr sz="1000" u="none" cap="none" strike="noStrike">
                        <a:latin typeface="Raleway"/>
                        <a:ea typeface="Raleway"/>
                        <a:cs typeface="Raleway"/>
                        <a:sym typeface="Raleway"/>
                      </a:endParaRPr>
                    </a:p>
                  </a:txBody>
                  <a:tcPr marT="91425" marB="91425" marR="91425" marL="91425"/>
                </a:tc>
              </a:tr>
            </a:tbl>
          </a:graphicData>
        </a:graphic>
      </p:graphicFrame>
      <p:sp>
        <p:nvSpPr>
          <p:cNvPr id="153" name="Google Shape;153;p24"/>
          <p:cNvSpPr txBox="1"/>
          <p:nvPr/>
        </p:nvSpPr>
        <p:spPr>
          <a:xfrm>
            <a:off x="306400" y="1410825"/>
            <a:ext cx="8646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dk2"/>
                </a:solidFill>
                <a:latin typeface="Raleway"/>
                <a:ea typeface="Raleway"/>
                <a:cs typeface="Raleway"/>
                <a:sym typeface="Raleway"/>
              </a:rPr>
              <a:t>Star Change (Win) = [Position Points + (Expected Position vs Actual Position)] x (Lobby Average Star Count/Player average Star Count)</a:t>
            </a:r>
            <a:endParaRPr b="1" i="0" sz="900" u="none" cap="none" strike="noStrike">
              <a:solidFill>
                <a:schemeClr val="dk2"/>
              </a:solidFill>
              <a:latin typeface="Raleway"/>
              <a:ea typeface="Raleway"/>
              <a:cs typeface="Raleway"/>
              <a:sym typeface="Raleway"/>
            </a:endParaRPr>
          </a:p>
        </p:txBody>
      </p:sp>
      <p:sp>
        <p:nvSpPr>
          <p:cNvPr id="154" name="Google Shape;154;p24"/>
          <p:cNvSpPr txBox="1"/>
          <p:nvPr/>
        </p:nvSpPr>
        <p:spPr>
          <a:xfrm>
            <a:off x="300875" y="1928600"/>
            <a:ext cx="8646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dk2"/>
                </a:solidFill>
                <a:latin typeface="Raleway"/>
                <a:ea typeface="Raleway"/>
                <a:cs typeface="Raleway"/>
                <a:sym typeface="Raleway"/>
              </a:rPr>
              <a:t>Star Change (Loss) = [Position Points + (Expected Position vs Actual Position)] x (Player average Star Count/Lobby Average Star Count)</a:t>
            </a:r>
            <a:endParaRPr b="1" i="0" sz="900" u="none" cap="none" strike="noStrike">
              <a:solidFill>
                <a:schemeClr val="dk2"/>
              </a:solidFill>
              <a:latin typeface="Raleway"/>
              <a:ea typeface="Raleway"/>
              <a:cs typeface="Raleway"/>
              <a:sym typeface="Raleway"/>
            </a:endParaRPr>
          </a:p>
        </p:txBody>
      </p:sp>
      <p:sp>
        <p:nvSpPr>
          <p:cNvPr id="155" name="Google Shape;155;p24"/>
          <p:cNvSpPr txBox="1"/>
          <p:nvPr/>
        </p:nvSpPr>
        <p:spPr>
          <a:xfrm>
            <a:off x="121775" y="4627725"/>
            <a:ext cx="8639400" cy="336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0" i="0" lang="en-GB" sz="1500" u="none" cap="none" strike="noStrike">
                <a:solidFill>
                  <a:schemeClr val="dk2"/>
                </a:solidFill>
                <a:latin typeface="Raleway"/>
                <a:ea typeface="Raleway"/>
                <a:cs typeface="Raleway"/>
                <a:sym typeface="Raleway"/>
              </a:rPr>
              <a:t>Unfortunately this modifier breaks down at wildly different star counts.</a:t>
            </a:r>
            <a:endParaRPr b="0" i="0" sz="1500" u="none" cap="none" strike="noStrike">
              <a:solidFill>
                <a:schemeClr val="dk2"/>
              </a:solidFill>
              <a:latin typeface="Raleway"/>
              <a:ea typeface="Raleway"/>
              <a:cs typeface="Raleway"/>
              <a:sym typeface="Raleway"/>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lang="en-GB"/>
              <a:t>Comparing Star Systems</a:t>
            </a:r>
            <a:endParaRPr/>
          </a:p>
        </p:txBody>
      </p:sp>
      <p:sp>
        <p:nvSpPr>
          <p:cNvPr id="64" name="Google Shape;64;p1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Overview of each System</a:t>
            </a:r>
            <a:endParaRPr/>
          </a:p>
        </p:txBody>
      </p:sp>
      <p:sp>
        <p:nvSpPr>
          <p:cNvPr id="70" name="Google Shape;70;p15"/>
          <p:cNvSpPr txBox="1"/>
          <p:nvPr>
            <p:ph idx="1" type="body"/>
          </p:nvPr>
        </p:nvSpPr>
        <p:spPr>
          <a:xfrm>
            <a:off x="347525" y="1911775"/>
            <a:ext cx="3062400" cy="3416400"/>
          </a:xfrm>
          <a:prstGeom prst="rect">
            <a:avLst/>
          </a:prstGeom>
          <a:noFill/>
          <a:ln>
            <a:noFill/>
          </a:ln>
        </p:spPr>
        <p:txBody>
          <a:bodyPr anchorCtr="0" anchor="t" bIns="91425" lIns="91425" spcFirstLastPara="1" rIns="91425" wrap="square" tIns="91425">
            <a:normAutofit/>
          </a:bodyPr>
          <a:lstStyle/>
          <a:p>
            <a:pPr indent="-292100" lvl="0" marL="457200" rtl="0" algn="l">
              <a:lnSpc>
                <a:spcPct val="115000"/>
              </a:lnSpc>
              <a:spcBef>
                <a:spcPts val="0"/>
              </a:spcBef>
              <a:spcAft>
                <a:spcPts val="0"/>
              </a:spcAft>
              <a:buSzPts val="1000"/>
              <a:buChar char="●"/>
            </a:pPr>
            <a:r>
              <a:rPr lang="en-GB" sz="1000"/>
              <a:t>Ranks are determined by a player’s star count, e.g a player having between 450 and 600 stars is a Platinum Rank Player.</a:t>
            </a:r>
            <a:endParaRPr sz="1000"/>
          </a:p>
          <a:p>
            <a:pPr indent="-292100" lvl="0" marL="457200" rtl="0" algn="l">
              <a:lnSpc>
                <a:spcPct val="115000"/>
              </a:lnSpc>
              <a:spcBef>
                <a:spcPts val="0"/>
              </a:spcBef>
              <a:spcAft>
                <a:spcPts val="0"/>
              </a:spcAft>
              <a:buSzPts val="1000"/>
              <a:buChar char="●"/>
            </a:pPr>
            <a:r>
              <a:rPr lang="en-GB" sz="1000"/>
              <a:t>Players gain/lose stars based on </a:t>
            </a:r>
            <a:r>
              <a:rPr b="1" i="1" lang="en-GB" sz="1000"/>
              <a:t>their position</a:t>
            </a:r>
            <a:r>
              <a:rPr lang="en-GB" sz="1000"/>
              <a:t> at the end of the game, and the </a:t>
            </a:r>
            <a:r>
              <a:rPr b="1" i="1" lang="en-GB" sz="1000"/>
              <a:t>ranks</a:t>
            </a:r>
            <a:r>
              <a:rPr lang="en-GB" sz="1000"/>
              <a:t> of other players in the game relative to their own (e.g A Diamond player earns more stars for beating another Diamond, than for beating a Bronze).</a:t>
            </a:r>
            <a:endParaRPr sz="1000"/>
          </a:p>
          <a:p>
            <a:pPr indent="-292100" lvl="0" marL="457200" rtl="0" algn="l">
              <a:lnSpc>
                <a:spcPct val="115000"/>
              </a:lnSpc>
              <a:spcBef>
                <a:spcPts val="0"/>
              </a:spcBef>
              <a:spcAft>
                <a:spcPts val="0"/>
              </a:spcAft>
              <a:buSzPts val="1000"/>
              <a:buChar char="●"/>
            </a:pPr>
            <a:r>
              <a:rPr lang="en-GB" sz="1000"/>
              <a:t>Using Star Loss protection at </a:t>
            </a:r>
            <a:r>
              <a:rPr b="1" i="1" lang="en-GB" sz="1000"/>
              <a:t>low ranks </a:t>
            </a:r>
            <a:r>
              <a:rPr lang="en-GB" sz="1000"/>
              <a:t>can ensure early upwards progress/acts as a safety net against catastrophic losses. </a:t>
            </a:r>
            <a:endParaRPr sz="1000"/>
          </a:p>
          <a:p>
            <a:pPr indent="-292100" lvl="0" marL="457200" rtl="0" algn="l">
              <a:lnSpc>
                <a:spcPct val="115000"/>
              </a:lnSpc>
              <a:spcBef>
                <a:spcPts val="0"/>
              </a:spcBef>
              <a:spcAft>
                <a:spcPts val="0"/>
              </a:spcAft>
              <a:buSzPts val="1000"/>
              <a:buChar char="●"/>
            </a:pPr>
            <a:r>
              <a:rPr lang="en-GB" sz="1000"/>
              <a:t>Depending on the title the gains/losses can be adjusted to reward playing rather than winning.</a:t>
            </a:r>
            <a:endParaRPr sz="1000"/>
          </a:p>
        </p:txBody>
      </p:sp>
      <p:sp>
        <p:nvSpPr>
          <p:cNvPr id="71" name="Google Shape;71;p15"/>
          <p:cNvSpPr txBox="1"/>
          <p:nvPr/>
        </p:nvSpPr>
        <p:spPr>
          <a:xfrm>
            <a:off x="229225" y="1353925"/>
            <a:ext cx="3130500" cy="379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Raleway"/>
                <a:ea typeface="Raleway"/>
                <a:cs typeface="Raleway"/>
                <a:sym typeface="Raleway"/>
              </a:rPr>
              <a:t>Rank Based</a:t>
            </a:r>
            <a:endParaRPr b="1" i="0" sz="1800" u="none" cap="none" strike="noStrike">
              <a:solidFill>
                <a:schemeClr val="dk1"/>
              </a:solidFill>
              <a:latin typeface="Raleway"/>
              <a:ea typeface="Raleway"/>
              <a:cs typeface="Raleway"/>
              <a:sym typeface="Raleway"/>
            </a:endParaRPr>
          </a:p>
        </p:txBody>
      </p:sp>
      <p:sp>
        <p:nvSpPr>
          <p:cNvPr id="72" name="Google Shape;72;p15"/>
          <p:cNvSpPr txBox="1"/>
          <p:nvPr/>
        </p:nvSpPr>
        <p:spPr>
          <a:xfrm>
            <a:off x="5307775" y="1353925"/>
            <a:ext cx="3130500" cy="379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Raleway"/>
                <a:ea typeface="Raleway"/>
                <a:cs typeface="Raleway"/>
                <a:sym typeface="Raleway"/>
              </a:rPr>
              <a:t>Count Based</a:t>
            </a:r>
            <a:endParaRPr b="1" i="0" sz="1800" u="none" cap="none" strike="noStrike">
              <a:solidFill>
                <a:schemeClr val="dk1"/>
              </a:solidFill>
              <a:latin typeface="Raleway"/>
              <a:ea typeface="Raleway"/>
              <a:cs typeface="Raleway"/>
              <a:sym typeface="Raleway"/>
            </a:endParaRPr>
          </a:p>
        </p:txBody>
      </p:sp>
      <p:sp>
        <p:nvSpPr>
          <p:cNvPr id="73" name="Google Shape;73;p15"/>
          <p:cNvSpPr txBox="1"/>
          <p:nvPr>
            <p:ph idx="1" type="body"/>
          </p:nvPr>
        </p:nvSpPr>
        <p:spPr>
          <a:xfrm>
            <a:off x="5341825" y="1870775"/>
            <a:ext cx="3062400" cy="3416400"/>
          </a:xfrm>
          <a:prstGeom prst="rect">
            <a:avLst/>
          </a:prstGeom>
          <a:noFill/>
          <a:ln>
            <a:noFill/>
          </a:ln>
        </p:spPr>
        <p:txBody>
          <a:bodyPr anchorCtr="0" anchor="t" bIns="91425" lIns="91425" spcFirstLastPara="1" rIns="91425" wrap="square" tIns="91425">
            <a:normAutofit/>
          </a:bodyPr>
          <a:lstStyle/>
          <a:p>
            <a:pPr indent="-292100" lvl="0" marL="457200" rtl="0" algn="l">
              <a:lnSpc>
                <a:spcPct val="115000"/>
              </a:lnSpc>
              <a:spcBef>
                <a:spcPts val="0"/>
              </a:spcBef>
              <a:spcAft>
                <a:spcPts val="0"/>
              </a:spcAft>
              <a:buSzPts val="1000"/>
              <a:buChar char="●"/>
            </a:pPr>
            <a:r>
              <a:rPr lang="en-GB" sz="1000"/>
              <a:t>Ranks are determined by a player’s star count, e.g a player having between 450 and 600 stars is a Platinum Rank Player.</a:t>
            </a:r>
            <a:endParaRPr sz="1000"/>
          </a:p>
          <a:p>
            <a:pPr indent="-292100" lvl="0" marL="457200" rtl="0" algn="l">
              <a:lnSpc>
                <a:spcPct val="115000"/>
              </a:lnSpc>
              <a:spcBef>
                <a:spcPts val="0"/>
              </a:spcBef>
              <a:spcAft>
                <a:spcPts val="0"/>
              </a:spcAft>
              <a:buSzPts val="1000"/>
              <a:buChar char="●"/>
            </a:pPr>
            <a:r>
              <a:rPr lang="en-GB" sz="1000"/>
              <a:t>Players gain/lose stars based on </a:t>
            </a:r>
            <a:r>
              <a:rPr b="1" i="1" lang="en-GB" sz="1000"/>
              <a:t>their position</a:t>
            </a:r>
            <a:r>
              <a:rPr lang="en-GB" sz="1000"/>
              <a:t> at the end of the game, and the </a:t>
            </a:r>
            <a:r>
              <a:rPr b="1" i="1" lang="en-GB" sz="1000"/>
              <a:t>star counts</a:t>
            </a:r>
            <a:r>
              <a:rPr lang="en-GB" sz="1000"/>
              <a:t> of other players in the game relative to their own.</a:t>
            </a:r>
            <a:endParaRPr sz="1000"/>
          </a:p>
          <a:p>
            <a:pPr indent="-292100" lvl="0" marL="457200" rtl="0" algn="l">
              <a:lnSpc>
                <a:spcPct val="115000"/>
              </a:lnSpc>
              <a:spcBef>
                <a:spcPts val="0"/>
              </a:spcBef>
              <a:spcAft>
                <a:spcPts val="0"/>
              </a:spcAft>
              <a:buSzPts val="1000"/>
              <a:buChar char="●"/>
            </a:pPr>
            <a:r>
              <a:rPr lang="en-GB" sz="1000"/>
              <a:t>Using Star Loss protection at </a:t>
            </a:r>
            <a:r>
              <a:rPr b="1" i="1" lang="en-GB" sz="1000"/>
              <a:t>low star counts </a:t>
            </a:r>
            <a:r>
              <a:rPr lang="en-GB" sz="1000"/>
              <a:t>can ensure early upwards progress/acts as a safety net against catastrophic losses. </a:t>
            </a:r>
            <a:endParaRPr sz="1000"/>
          </a:p>
          <a:p>
            <a:pPr indent="-292100" lvl="0" marL="457200" rtl="0" algn="l">
              <a:lnSpc>
                <a:spcPct val="115000"/>
              </a:lnSpc>
              <a:spcBef>
                <a:spcPts val="0"/>
              </a:spcBef>
              <a:spcAft>
                <a:spcPts val="0"/>
              </a:spcAft>
              <a:buSzPts val="1000"/>
              <a:buChar char="●"/>
            </a:pPr>
            <a:r>
              <a:rPr lang="en-GB" sz="1000"/>
              <a:t>Depending on the title the gains/losses can be adjusted to reward playing rather than winning.</a:t>
            </a:r>
            <a:endParaRPr sz="1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6"/>
          <p:cNvSpPr txBox="1"/>
          <p:nvPr>
            <p:ph type="title"/>
          </p:nvPr>
        </p:nvSpPr>
        <p:spPr>
          <a:xfrm>
            <a:off x="12716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Example Games - Count Based</a:t>
            </a:r>
            <a:endParaRPr/>
          </a:p>
        </p:txBody>
      </p:sp>
      <p:sp>
        <p:nvSpPr>
          <p:cNvPr id="79" name="Google Shape;79;p16"/>
          <p:cNvSpPr txBox="1"/>
          <p:nvPr/>
        </p:nvSpPr>
        <p:spPr>
          <a:xfrm>
            <a:off x="300875" y="1017725"/>
            <a:ext cx="7890600" cy="1217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1" lang="en-GB" sz="1100" u="none" cap="none" strike="noStrike">
                <a:solidFill>
                  <a:schemeClr val="dk2"/>
                </a:solidFill>
                <a:latin typeface="Raleway"/>
                <a:ea typeface="Raleway"/>
                <a:cs typeface="Raleway"/>
                <a:sym typeface="Raleway"/>
              </a:rPr>
              <a:t>Formula: Star change = Position points + (Expected vs Actual position points)</a:t>
            </a:r>
            <a:endParaRPr b="1" i="1"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Position points can be changed from game to game, for the purpose of the example they are +20 for 1st, +10 for 2nd, 0 for 3rd, -10 for 4th, and -20 for 5th. With an additional 10 points lost/gained for each position you are out from your expected position by.</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Below is a table showing a high star count (say 1000) player’s gains/losses when playing against similarly rated (say, about 900), and much lower rated opponents (say 50) according to the formula.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chemeClr val="dk2"/>
              </a:solidFill>
              <a:latin typeface="Raleway"/>
              <a:ea typeface="Raleway"/>
              <a:cs typeface="Raleway"/>
              <a:sym typeface="Raleway"/>
            </a:endParaRPr>
          </a:p>
        </p:txBody>
      </p:sp>
      <p:graphicFrame>
        <p:nvGraphicFramePr>
          <p:cNvPr id="80" name="Google Shape;80;p16"/>
          <p:cNvGraphicFramePr/>
          <p:nvPr/>
        </p:nvGraphicFramePr>
        <p:xfrm>
          <a:off x="626675" y="2542500"/>
          <a:ext cx="3000000" cy="3000000"/>
        </p:xfrm>
        <a:graphic>
          <a:graphicData uri="http://schemas.openxmlformats.org/drawingml/2006/table">
            <a:tbl>
              <a:tblPr>
                <a:noFill/>
                <a:tableStyleId>{308C87DA-B5B8-41D4-AC1B-57EBEE037BE7}</a:tableStyleId>
              </a:tblPr>
              <a:tblGrid>
                <a:gridCol w="2413000"/>
                <a:gridCol w="2413000"/>
                <a:gridCol w="2413000"/>
              </a:tblGrid>
              <a:tr h="316525">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1000 Star Player finish position</a:t>
                      </a:r>
                      <a:endParaRPr b="1"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Star Change vs 900 star opponents</a:t>
                      </a:r>
                      <a:endParaRPr b="1"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Star Change vs 50 Star Opponents</a:t>
                      </a:r>
                      <a:endParaRPr b="1"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1st</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2nd</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3rd</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4th</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5th</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-60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-60</a:t>
                      </a:r>
                      <a:endParaRPr sz="1000" u="none" cap="none" strike="noStrike">
                        <a:latin typeface="Raleway"/>
                        <a:ea typeface="Raleway"/>
                        <a:cs typeface="Raleway"/>
                        <a:sym typeface="Raleway"/>
                      </a:endParaRPr>
                    </a:p>
                  </a:txBody>
                  <a:tcPr marT="91425" marB="91425" marR="91425" marL="91425"/>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7"/>
          <p:cNvSpPr txBox="1"/>
          <p:nvPr>
            <p:ph type="title"/>
          </p:nvPr>
        </p:nvSpPr>
        <p:spPr>
          <a:xfrm>
            <a:off x="1192825"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Example Games - Rank Based</a:t>
            </a:r>
            <a:endParaRPr/>
          </a:p>
        </p:txBody>
      </p:sp>
      <p:sp>
        <p:nvSpPr>
          <p:cNvPr id="86" name="Google Shape;86;p17"/>
          <p:cNvSpPr txBox="1"/>
          <p:nvPr/>
        </p:nvSpPr>
        <p:spPr>
          <a:xfrm>
            <a:off x="300875" y="1017725"/>
            <a:ext cx="7890600" cy="1554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1" lang="en-GB" sz="1100" u="none" cap="none" strike="noStrike">
                <a:solidFill>
                  <a:schemeClr val="dk2"/>
                </a:solidFill>
                <a:latin typeface="Raleway"/>
                <a:ea typeface="Raleway"/>
                <a:cs typeface="Raleway"/>
                <a:sym typeface="Raleway"/>
              </a:rPr>
              <a:t>Formula: Star change = +/- ((10 + (Player Rank Value - Opponent Rank Value))</a:t>
            </a:r>
            <a:endParaRPr b="1" i="1"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Each Rank has a Rank Value from 1 to 8, with Bronze being the lowest and Diamond the highest.</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Below is a table showing a high rank (say 1000 stars/Diamond) player’s gains/losses when playing against similarly rated (say Diamond, about 900 stars), and much lower rated opponents (say Bronze, about 50 stars) according to the formula. </a:t>
            </a:r>
            <a:endParaRPr b="0" i="0" sz="1100" u="none" cap="none" strike="noStrike">
              <a:solidFill>
                <a:schemeClr val="dk2"/>
              </a:solidFill>
              <a:latin typeface="Raleway"/>
              <a:ea typeface="Raleway"/>
              <a:cs typeface="Raleway"/>
              <a:sym typeface="Raleway"/>
            </a:endParaRPr>
          </a:p>
        </p:txBody>
      </p:sp>
      <p:graphicFrame>
        <p:nvGraphicFramePr>
          <p:cNvPr id="87" name="Google Shape;87;p17"/>
          <p:cNvGraphicFramePr/>
          <p:nvPr/>
        </p:nvGraphicFramePr>
        <p:xfrm>
          <a:off x="705475" y="2535350"/>
          <a:ext cx="3000000" cy="3000000"/>
        </p:xfrm>
        <a:graphic>
          <a:graphicData uri="http://schemas.openxmlformats.org/drawingml/2006/table">
            <a:tbl>
              <a:tblPr>
                <a:noFill/>
                <a:tableStyleId>{308C87DA-B5B8-41D4-AC1B-57EBEE037BE7}</a:tableStyleId>
              </a:tblPr>
              <a:tblGrid>
                <a:gridCol w="2413000"/>
                <a:gridCol w="2413000"/>
                <a:gridCol w="2413000"/>
              </a:tblGrid>
              <a:tr h="349550">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Diamond Player finish position</a:t>
                      </a:r>
                      <a:endParaRPr b="1"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Star Change vs Diamond Opponents</a:t>
                      </a:r>
                      <a:endParaRPr b="1"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Star Change vs Bronze Opponents</a:t>
                      </a:r>
                      <a:endParaRPr b="1"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1st</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+12</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2nd</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-8</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3rd</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-28</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4th</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-48</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5th</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-68</a:t>
                      </a:r>
                      <a:endParaRPr sz="1000" u="none" cap="none" strike="noStrike">
                        <a:latin typeface="Raleway"/>
                        <a:ea typeface="Raleway"/>
                        <a:cs typeface="Raleway"/>
                        <a:sym typeface="Raleway"/>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8"/>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Comparison</a:t>
            </a:r>
            <a:endParaRPr/>
          </a:p>
        </p:txBody>
      </p:sp>
      <p:sp>
        <p:nvSpPr>
          <p:cNvPr id="93" name="Google Shape;93;p18"/>
          <p:cNvSpPr txBox="1"/>
          <p:nvPr>
            <p:ph idx="1" type="body"/>
          </p:nvPr>
        </p:nvSpPr>
        <p:spPr>
          <a:xfrm>
            <a:off x="164775" y="1547825"/>
            <a:ext cx="4260300" cy="3416400"/>
          </a:xfrm>
          <a:prstGeom prst="rect">
            <a:avLst/>
          </a:prstGeom>
          <a:noFill/>
          <a:ln>
            <a:noFill/>
          </a:ln>
        </p:spPr>
        <p:txBody>
          <a:bodyPr anchorCtr="0" anchor="t" bIns="91425" lIns="91425" spcFirstLastPara="1" rIns="91425" wrap="square" tIns="91425">
            <a:normAutofit/>
          </a:bodyPr>
          <a:lstStyle/>
          <a:p>
            <a:pPr indent="-302260" lvl="0" marL="457200" rtl="0" algn="l">
              <a:lnSpc>
                <a:spcPct val="105000"/>
              </a:lnSpc>
              <a:spcBef>
                <a:spcPts val="0"/>
              </a:spcBef>
              <a:spcAft>
                <a:spcPts val="0"/>
              </a:spcAft>
              <a:buSzPts val="1160"/>
              <a:buChar char="●"/>
            </a:pPr>
            <a:r>
              <a:rPr lang="en-GB" sz="1160"/>
              <a:t>For the rank based system, ‘farming’ of low ranked players is discouraged.</a:t>
            </a:r>
            <a:endParaRPr sz="1160"/>
          </a:p>
          <a:p>
            <a:pPr indent="-302260" lvl="0" marL="457200" rtl="0" algn="l">
              <a:lnSpc>
                <a:spcPct val="105000"/>
              </a:lnSpc>
              <a:spcBef>
                <a:spcPts val="0"/>
              </a:spcBef>
              <a:spcAft>
                <a:spcPts val="0"/>
              </a:spcAft>
              <a:buSzPts val="1160"/>
              <a:buChar char="●"/>
            </a:pPr>
            <a:r>
              <a:rPr lang="en-GB" sz="1160"/>
              <a:t>The difference in skill between a high and low rank player varies from game to game, due to different possible levels of skill expression. Large losses for a high rank player losing to a low ranked player may be too heavy handed for some games rather than others.</a:t>
            </a:r>
            <a:endParaRPr sz="1160"/>
          </a:p>
          <a:p>
            <a:pPr indent="-302260" lvl="0" marL="457200" rtl="0" algn="l">
              <a:lnSpc>
                <a:spcPct val="105000"/>
              </a:lnSpc>
              <a:spcBef>
                <a:spcPts val="0"/>
              </a:spcBef>
              <a:spcAft>
                <a:spcPts val="0"/>
              </a:spcAft>
              <a:buSzPts val="1160"/>
              <a:buChar char="●"/>
            </a:pPr>
            <a:r>
              <a:rPr lang="en-GB" sz="1160"/>
              <a:t>This can be accounted for by adjusting the loss penalties, for some games it could even be that there are no loss penalties at all and winning simply speeds up the progress through the ranks. </a:t>
            </a:r>
            <a:endParaRPr sz="1160"/>
          </a:p>
          <a:p>
            <a:pPr indent="0" lvl="0" marL="0" rtl="0" algn="l">
              <a:lnSpc>
                <a:spcPct val="105000"/>
              </a:lnSpc>
              <a:spcBef>
                <a:spcPts val="1200"/>
              </a:spcBef>
              <a:spcAft>
                <a:spcPts val="0"/>
              </a:spcAft>
              <a:buSzPts val="770"/>
              <a:buNone/>
            </a:pPr>
            <a:r>
              <a:t/>
            </a:r>
            <a:endParaRPr sz="1160"/>
          </a:p>
          <a:p>
            <a:pPr indent="0" lvl="0" marL="0" rtl="0" algn="l">
              <a:lnSpc>
                <a:spcPct val="105000"/>
              </a:lnSpc>
              <a:spcBef>
                <a:spcPts val="1200"/>
              </a:spcBef>
              <a:spcAft>
                <a:spcPts val="1200"/>
              </a:spcAft>
              <a:buSzPts val="770"/>
              <a:buNone/>
            </a:pPr>
            <a:r>
              <a:t/>
            </a:r>
            <a:endParaRPr sz="1160"/>
          </a:p>
        </p:txBody>
      </p:sp>
      <p:sp>
        <p:nvSpPr>
          <p:cNvPr id="94" name="Google Shape;94;p18"/>
          <p:cNvSpPr txBox="1"/>
          <p:nvPr>
            <p:ph idx="1" type="body"/>
          </p:nvPr>
        </p:nvSpPr>
        <p:spPr>
          <a:xfrm>
            <a:off x="4826725" y="1547825"/>
            <a:ext cx="4260300" cy="3416400"/>
          </a:xfrm>
          <a:prstGeom prst="rect">
            <a:avLst/>
          </a:prstGeom>
          <a:noFill/>
          <a:ln>
            <a:noFill/>
          </a:ln>
        </p:spPr>
        <p:txBody>
          <a:bodyPr anchorCtr="0" anchor="t" bIns="91425" lIns="91425" spcFirstLastPara="1" rIns="91425" wrap="square" tIns="91425">
            <a:normAutofit/>
          </a:bodyPr>
          <a:lstStyle/>
          <a:p>
            <a:pPr indent="-304482" lvl="0" marL="457200" rtl="0" algn="l">
              <a:lnSpc>
                <a:spcPct val="105000"/>
              </a:lnSpc>
              <a:spcBef>
                <a:spcPts val="0"/>
              </a:spcBef>
              <a:spcAft>
                <a:spcPts val="0"/>
              </a:spcAft>
              <a:buSzPts val="1195"/>
              <a:buChar char="●"/>
            </a:pPr>
            <a:r>
              <a:rPr lang="en-GB" sz="1195"/>
              <a:t>With this system there is nothing to discourage high ranked players ‘farming’ low ranked players, their gains and losses are the same regardless of the relative skill of their chosen opponents.</a:t>
            </a:r>
            <a:endParaRPr sz="1195"/>
          </a:p>
          <a:p>
            <a:pPr indent="-304482" lvl="0" marL="457200" rtl="0" algn="l">
              <a:lnSpc>
                <a:spcPct val="105000"/>
              </a:lnSpc>
              <a:spcBef>
                <a:spcPts val="0"/>
              </a:spcBef>
              <a:spcAft>
                <a:spcPts val="0"/>
              </a:spcAft>
              <a:buSzPts val="1195"/>
              <a:buChar char="●"/>
            </a:pPr>
            <a:r>
              <a:rPr lang="en-GB" sz="1195"/>
              <a:t>This can be accounted for by adding a modifier to the formula that considers the difference in star counts in more depth than simply absolute terms (So a 1000 star player gains more points for beating a 1000 star opponent than a 50 star opponent), though this does complicate the system a little more.</a:t>
            </a:r>
            <a:endParaRPr sz="1195"/>
          </a:p>
          <a:p>
            <a:pPr indent="0" lvl="0" marL="0" rtl="0" algn="l">
              <a:lnSpc>
                <a:spcPct val="105000"/>
              </a:lnSpc>
              <a:spcBef>
                <a:spcPts val="1200"/>
              </a:spcBef>
              <a:spcAft>
                <a:spcPts val="0"/>
              </a:spcAft>
              <a:buSzPts val="852"/>
              <a:buNone/>
            </a:pPr>
            <a:r>
              <a:t/>
            </a:r>
            <a:endParaRPr sz="1195"/>
          </a:p>
          <a:p>
            <a:pPr indent="0" lvl="0" marL="0" rtl="0" algn="l">
              <a:lnSpc>
                <a:spcPct val="105000"/>
              </a:lnSpc>
              <a:spcBef>
                <a:spcPts val="1200"/>
              </a:spcBef>
              <a:spcAft>
                <a:spcPts val="1200"/>
              </a:spcAft>
              <a:buSzPts val="852"/>
              <a:buNone/>
            </a:pPr>
            <a:r>
              <a:t/>
            </a:r>
            <a:endParaRPr sz="1195"/>
          </a:p>
        </p:txBody>
      </p:sp>
      <p:sp>
        <p:nvSpPr>
          <p:cNvPr id="95" name="Google Shape;95;p18"/>
          <p:cNvSpPr txBox="1"/>
          <p:nvPr/>
        </p:nvSpPr>
        <p:spPr>
          <a:xfrm>
            <a:off x="164775" y="1017725"/>
            <a:ext cx="4527300" cy="530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GB" sz="1500" u="none" cap="none" strike="noStrike">
                <a:solidFill>
                  <a:schemeClr val="dk2"/>
                </a:solidFill>
                <a:latin typeface="Raleway"/>
                <a:ea typeface="Raleway"/>
                <a:cs typeface="Raleway"/>
                <a:sym typeface="Raleway"/>
              </a:rPr>
              <a:t>Rank Based</a:t>
            </a:r>
            <a:endParaRPr b="1" i="0" sz="1500" u="none" cap="none" strike="noStrike">
              <a:solidFill>
                <a:schemeClr val="dk2"/>
              </a:solidFill>
              <a:latin typeface="Raleway"/>
              <a:ea typeface="Raleway"/>
              <a:cs typeface="Raleway"/>
              <a:sym typeface="Raleway"/>
            </a:endParaRPr>
          </a:p>
        </p:txBody>
      </p:sp>
      <p:sp>
        <p:nvSpPr>
          <p:cNvPr id="96" name="Google Shape;96;p18"/>
          <p:cNvSpPr txBox="1"/>
          <p:nvPr/>
        </p:nvSpPr>
        <p:spPr>
          <a:xfrm>
            <a:off x="4794425" y="1017725"/>
            <a:ext cx="4527300" cy="530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en-GB" sz="1500" u="none" cap="none" strike="noStrike">
                <a:solidFill>
                  <a:schemeClr val="dk2"/>
                </a:solidFill>
                <a:latin typeface="Raleway"/>
                <a:ea typeface="Raleway"/>
                <a:cs typeface="Raleway"/>
                <a:sym typeface="Raleway"/>
              </a:rPr>
              <a:t>Count Based</a:t>
            </a:r>
            <a:endParaRPr b="1" i="0" sz="1500" u="none" cap="none" strike="noStrike">
              <a:solidFill>
                <a:schemeClr val="dk2"/>
              </a:solidFill>
              <a:latin typeface="Raleway"/>
              <a:ea typeface="Raleway"/>
              <a:cs typeface="Raleway"/>
              <a:sym typeface="Raleway"/>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9"/>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Modified Count Based Formula Suggestion 2</a:t>
            </a:r>
            <a:endParaRPr/>
          </a:p>
        </p:txBody>
      </p:sp>
      <p:sp>
        <p:nvSpPr>
          <p:cNvPr id="102" name="Google Shape;102;p19"/>
          <p:cNvSpPr txBox="1"/>
          <p:nvPr/>
        </p:nvSpPr>
        <p:spPr>
          <a:xfrm>
            <a:off x="266700" y="1558325"/>
            <a:ext cx="8610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dk2"/>
                </a:solidFill>
                <a:latin typeface="Raleway"/>
                <a:ea typeface="Raleway"/>
                <a:cs typeface="Raleway"/>
                <a:sym typeface="Raleway"/>
              </a:rPr>
              <a:t>Star Change = Position Points + (Expected Position vs Actual Position)</a:t>
            </a:r>
            <a:endParaRPr b="1" i="0" sz="900" u="none" cap="none" strike="noStrike">
              <a:solidFill>
                <a:schemeClr val="dk2"/>
              </a:solidFill>
              <a:latin typeface="Raleway"/>
              <a:ea typeface="Raleway"/>
              <a:cs typeface="Raleway"/>
              <a:sym typeface="Raleway"/>
            </a:endParaRPr>
          </a:p>
        </p:txBody>
      </p:sp>
      <p:sp>
        <p:nvSpPr>
          <p:cNvPr id="103" name="Google Shape;103;p19"/>
          <p:cNvSpPr txBox="1"/>
          <p:nvPr/>
        </p:nvSpPr>
        <p:spPr>
          <a:xfrm>
            <a:off x="251450" y="2571750"/>
            <a:ext cx="8646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dk2"/>
                </a:solidFill>
                <a:latin typeface="Raleway"/>
                <a:ea typeface="Raleway"/>
                <a:cs typeface="Raleway"/>
                <a:sym typeface="Raleway"/>
              </a:rPr>
              <a:t>Star Change (Win) = [Position Points + (Expected Position vs Actual Position)] x (1 + ((Lobby Average Star Count/Player average Star Count)/10)) </a:t>
            </a:r>
            <a:endParaRPr b="1" i="0" sz="900" u="none" cap="none" strike="noStrike">
              <a:solidFill>
                <a:schemeClr val="dk2"/>
              </a:solidFill>
              <a:latin typeface="Raleway"/>
              <a:ea typeface="Raleway"/>
              <a:cs typeface="Raleway"/>
              <a:sym typeface="Raleway"/>
            </a:endParaRPr>
          </a:p>
        </p:txBody>
      </p:sp>
      <p:sp>
        <p:nvSpPr>
          <p:cNvPr id="104" name="Google Shape;104;p19"/>
          <p:cNvSpPr txBox="1"/>
          <p:nvPr/>
        </p:nvSpPr>
        <p:spPr>
          <a:xfrm>
            <a:off x="245925" y="3089525"/>
            <a:ext cx="8646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dk2"/>
                </a:solidFill>
                <a:latin typeface="Raleway"/>
                <a:ea typeface="Raleway"/>
                <a:cs typeface="Raleway"/>
                <a:sym typeface="Raleway"/>
              </a:rPr>
              <a:t>Star Change (Loss) = [Position Points + (Expected Position vs Actual Position)] x (1+((Player average Star Count/Lobby Average Star Count)/10))</a:t>
            </a:r>
            <a:endParaRPr b="1" i="0" sz="900" u="none" cap="none" strike="noStrike">
              <a:solidFill>
                <a:schemeClr val="dk2"/>
              </a:solidFill>
              <a:latin typeface="Raleway"/>
              <a:ea typeface="Raleway"/>
              <a:cs typeface="Raleway"/>
              <a:sym typeface="Raleway"/>
            </a:endParaRPr>
          </a:p>
        </p:txBody>
      </p:sp>
      <p:sp>
        <p:nvSpPr>
          <p:cNvPr id="105" name="Google Shape;105;p19"/>
          <p:cNvSpPr txBox="1"/>
          <p:nvPr/>
        </p:nvSpPr>
        <p:spPr>
          <a:xfrm>
            <a:off x="308025" y="1096050"/>
            <a:ext cx="4498800" cy="462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2"/>
                </a:solidFill>
                <a:latin typeface="Raleway"/>
                <a:ea typeface="Raleway"/>
                <a:cs typeface="Raleway"/>
                <a:sym typeface="Raleway"/>
              </a:rPr>
              <a:t>Original Formula</a:t>
            </a:r>
            <a:endParaRPr b="1" i="0" sz="1800" u="none" cap="none" strike="noStrike">
              <a:solidFill>
                <a:schemeClr val="dk2"/>
              </a:solidFill>
              <a:latin typeface="Raleway"/>
              <a:ea typeface="Raleway"/>
              <a:cs typeface="Raleway"/>
              <a:sym typeface="Raleway"/>
            </a:endParaRPr>
          </a:p>
        </p:txBody>
      </p:sp>
      <p:sp>
        <p:nvSpPr>
          <p:cNvPr id="106" name="Google Shape;106;p19"/>
          <p:cNvSpPr txBox="1"/>
          <p:nvPr/>
        </p:nvSpPr>
        <p:spPr>
          <a:xfrm>
            <a:off x="308025" y="2142713"/>
            <a:ext cx="4498800" cy="462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2"/>
                </a:solidFill>
                <a:latin typeface="Raleway"/>
                <a:ea typeface="Raleway"/>
                <a:cs typeface="Raleway"/>
                <a:sym typeface="Raleway"/>
              </a:rPr>
              <a:t>Modified Formula</a:t>
            </a:r>
            <a:endParaRPr b="1" i="0" sz="1800" u="none" cap="none" strike="noStrike">
              <a:solidFill>
                <a:schemeClr val="dk2"/>
              </a:solidFill>
              <a:latin typeface="Raleway"/>
              <a:ea typeface="Raleway"/>
              <a:cs typeface="Raleway"/>
              <a:sym typeface="Raleway"/>
            </a:endParaRPr>
          </a:p>
        </p:txBody>
      </p:sp>
      <p:sp>
        <p:nvSpPr>
          <p:cNvPr id="107" name="Google Shape;107;p19"/>
          <p:cNvSpPr txBox="1"/>
          <p:nvPr/>
        </p:nvSpPr>
        <p:spPr>
          <a:xfrm>
            <a:off x="187000" y="3585175"/>
            <a:ext cx="8438700" cy="78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This modifier considers the difference in star count between the player in question and the lobby’s average star count, and divides that by 10 to keep the potential multiplier from getting out of control. I am sure there are other ways to achieve this effect though.</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0"/>
          <p:cNvSpPr txBox="1"/>
          <p:nvPr>
            <p:ph type="title"/>
          </p:nvPr>
        </p:nvSpPr>
        <p:spPr>
          <a:xfrm>
            <a:off x="1164125" y="4235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Example Games - Count Based with modifier</a:t>
            </a:r>
            <a:endParaRPr/>
          </a:p>
        </p:txBody>
      </p:sp>
      <p:sp>
        <p:nvSpPr>
          <p:cNvPr id="113" name="Google Shape;113;p20"/>
          <p:cNvSpPr txBox="1"/>
          <p:nvPr/>
        </p:nvSpPr>
        <p:spPr>
          <a:xfrm>
            <a:off x="300875" y="1110375"/>
            <a:ext cx="7890600" cy="1217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Same example as earlier with the new formulas: </a:t>
            </a:r>
            <a:br>
              <a:rPr b="1" i="1" lang="en-GB" sz="1100" u="none" cap="none" strike="noStrike">
                <a:solidFill>
                  <a:schemeClr val="dk2"/>
                </a:solidFill>
                <a:latin typeface="Arial"/>
                <a:ea typeface="Arial"/>
                <a:cs typeface="Arial"/>
                <a:sym typeface="Arial"/>
              </a:rPr>
            </a:br>
            <a:br>
              <a:rPr b="1" i="1" lang="en-GB" sz="1100" u="none" cap="none" strike="noStrike">
                <a:solidFill>
                  <a:schemeClr val="dk2"/>
                </a:solidFill>
                <a:latin typeface="Arial"/>
                <a:ea typeface="Arial"/>
                <a:cs typeface="Arial"/>
                <a:sym typeface="Arial"/>
              </a:rPr>
            </a:b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Arial"/>
              <a:ea typeface="Arial"/>
              <a:cs typeface="Arial"/>
              <a:sym typeface="Arial"/>
            </a:endParaRPr>
          </a:p>
        </p:txBody>
      </p:sp>
      <p:graphicFrame>
        <p:nvGraphicFramePr>
          <p:cNvPr id="114" name="Google Shape;114;p20"/>
          <p:cNvGraphicFramePr/>
          <p:nvPr/>
        </p:nvGraphicFramePr>
        <p:xfrm>
          <a:off x="626675" y="2542500"/>
          <a:ext cx="3000000" cy="3000000"/>
        </p:xfrm>
        <a:graphic>
          <a:graphicData uri="http://schemas.openxmlformats.org/drawingml/2006/table">
            <a:tbl>
              <a:tblPr>
                <a:noFill/>
                <a:tableStyleId>{308C87DA-B5B8-41D4-AC1B-57EBEE037BE7}</a:tableStyleId>
              </a:tblPr>
              <a:tblGrid>
                <a:gridCol w="2413000"/>
                <a:gridCol w="2413000"/>
                <a:gridCol w="2413000"/>
              </a:tblGrid>
              <a:tr h="316525">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1000 Star Player finish position</a:t>
                      </a:r>
                      <a:endParaRPr b="1"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Star Change vs 900 star opponents</a:t>
                      </a:r>
                      <a:endParaRPr b="1"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b="1" lang="en-GB" sz="1000" u="none" cap="none" strike="noStrike">
                          <a:latin typeface="Raleway"/>
                          <a:ea typeface="Raleway"/>
                          <a:cs typeface="Raleway"/>
                          <a:sym typeface="Raleway"/>
                        </a:rPr>
                        <a:t>Star Change vs 50 Star Opponents</a:t>
                      </a:r>
                      <a:endParaRPr b="1"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1st</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+22</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2nd</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0</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3rd</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-22</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-60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4th</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-44</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-120</a:t>
                      </a:r>
                      <a:endParaRPr sz="1000" u="none" cap="none" strike="noStrike">
                        <a:latin typeface="Raleway"/>
                        <a:ea typeface="Raleway"/>
                        <a:cs typeface="Raleway"/>
                        <a:sym typeface="Raleway"/>
                      </a:endParaRPr>
                    </a:p>
                  </a:txBody>
                  <a:tcPr marT="91425" marB="91425" marR="91425" marL="91425"/>
                </a:tc>
              </a:tr>
              <a:tr h="316525">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5th</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-66</a:t>
                      </a:r>
                      <a:endParaRPr sz="1000" u="none" cap="none" strike="noStrike">
                        <a:latin typeface="Raleway"/>
                        <a:ea typeface="Raleway"/>
                        <a:cs typeface="Raleway"/>
                        <a:sym typeface="Raleway"/>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000"/>
                        <a:buFont typeface="Arial"/>
                        <a:buNone/>
                      </a:pPr>
                      <a:r>
                        <a:rPr lang="en-GB" sz="1000" u="none" cap="none" strike="noStrike">
                          <a:latin typeface="Raleway"/>
                          <a:ea typeface="Raleway"/>
                          <a:cs typeface="Raleway"/>
                          <a:sym typeface="Raleway"/>
                        </a:rPr>
                        <a:t>-180</a:t>
                      </a:r>
                      <a:endParaRPr sz="1000" u="none" cap="none" strike="noStrike">
                        <a:latin typeface="Raleway"/>
                        <a:ea typeface="Raleway"/>
                        <a:cs typeface="Raleway"/>
                        <a:sym typeface="Raleway"/>
                      </a:endParaRPr>
                    </a:p>
                  </a:txBody>
                  <a:tcPr marT="91425" marB="91425" marR="91425" marL="91425"/>
                </a:tc>
              </a:tr>
            </a:tbl>
          </a:graphicData>
        </a:graphic>
      </p:graphicFrame>
      <p:sp>
        <p:nvSpPr>
          <p:cNvPr id="115" name="Google Shape;115;p20"/>
          <p:cNvSpPr txBox="1"/>
          <p:nvPr/>
        </p:nvSpPr>
        <p:spPr>
          <a:xfrm>
            <a:off x="306400" y="1410825"/>
            <a:ext cx="8646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dk2"/>
                </a:solidFill>
                <a:latin typeface="Raleway"/>
                <a:ea typeface="Raleway"/>
                <a:cs typeface="Raleway"/>
                <a:sym typeface="Raleway"/>
              </a:rPr>
              <a:t>Star Change (Win) = Position Points + [(Expected Position vs Actual Position) x (1 + ((Lobby Average Star Count/Player average Star Count)/10)) ]</a:t>
            </a:r>
            <a:endParaRPr b="1" i="0" sz="900" u="none" cap="none" strike="noStrike">
              <a:solidFill>
                <a:schemeClr val="dk2"/>
              </a:solidFill>
              <a:latin typeface="Raleway"/>
              <a:ea typeface="Raleway"/>
              <a:cs typeface="Raleway"/>
              <a:sym typeface="Raleway"/>
            </a:endParaRPr>
          </a:p>
        </p:txBody>
      </p:sp>
      <p:sp>
        <p:nvSpPr>
          <p:cNvPr id="116" name="Google Shape;116;p20"/>
          <p:cNvSpPr txBox="1"/>
          <p:nvPr/>
        </p:nvSpPr>
        <p:spPr>
          <a:xfrm>
            <a:off x="300875" y="1928600"/>
            <a:ext cx="8646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dk2"/>
                </a:solidFill>
                <a:latin typeface="Raleway"/>
                <a:ea typeface="Raleway"/>
                <a:cs typeface="Raleway"/>
                <a:sym typeface="Raleway"/>
              </a:rPr>
              <a:t>Star Change (Loss) = Position Points + [(Expected Position vs Actual Position) x (1+(Player average Star Count/Lobby Average Star Count)/10)]</a:t>
            </a:r>
            <a:endParaRPr b="1" i="0" sz="900" u="none" cap="none" strike="noStrike">
              <a:solidFill>
                <a:schemeClr val="dk2"/>
              </a:solidFill>
              <a:latin typeface="Raleway"/>
              <a:ea typeface="Raleway"/>
              <a:cs typeface="Raleway"/>
              <a:sym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1"/>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Explaining the Systems</a:t>
            </a:r>
            <a:endParaRPr/>
          </a:p>
        </p:txBody>
      </p:sp>
      <p:sp>
        <p:nvSpPr>
          <p:cNvPr id="122" name="Google Shape;122;p21"/>
          <p:cNvSpPr txBox="1"/>
          <p:nvPr/>
        </p:nvSpPr>
        <p:spPr>
          <a:xfrm>
            <a:off x="193425" y="1182025"/>
            <a:ext cx="34098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Raleway"/>
                <a:ea typeface="Raleway"/>
                <a:cs typeface="Raleway"/>
                <a:sym typeface="Raleway"/>
              </a:rPr>
              <a:t>Rank Based</a:t>
            </a:r>
            <a:endParaRPr b="1" i="0" sz="1800" u="none" cap="none" strike="noStrike">
              <a:solidFill>
                <a:schemeClr val="dk1"/>
              </a:solidFill>
              <a:latin typeface="Raleway"/>
              <a:ea typeface="Raleway"/>
              <a:cs typeface="Raleway"/>
              <a:sym typeface="Raleway"/>
            </a:endParaRPr>
          </a:p>
        </p:txBody>
      </p:sp>
      <p:sp>
        <p:nvSpPr>
          <p:cNvPr id="123" name="Google Shape;123;p21"/>
          <p:cNvSpPr txBox="1"/>
          <p:nvPr/>
        </p:nvSpPr>
        <p:spPr>
          <a:xfrm>
            <a:off x="4894725" y="1219800"/>
            <a:ext cx="3409800" cy="37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GB" sz="1800" u="none" cap="none" strike="noStrike">
                <a:solidFill>
                  <a:schemeClr val="dk1"/>
                </a:solidFill>
                <a:latin typeface="Raleway"/>
                <a:ea typeface="Raleway"/>
                <a:cs typeface="Raleway"/>
                <a:sym typeface="Raleway"/>
              </a:rPr>
              <a:t>Count Based</a:t>
            </a:r>
            <a:endParaRPr b="1" i="0" sz="1800" u="none" cap="none" strike="noStrike">
              <a:solidFill>
                <a:schemeClr val="dk1"/>
              </a:solidFill>
              <a:latin typeface="Raleway"/>
              <a:ea typeface="Raleway"/>
              <a:cs typeface="Raleway"/>
              <a:sym typeface="Raleway"/>
            </a:endParaRPr>
          </a:p>
        </p:txBody>
      </p:sp>
      <p:sp>
        <p:nvSpPr>
          <p:cNvPr id="124" name="Google Shape;124;p21"/>
          <p:cNvSpPr txBox="1"/>
          <p:nvPr/>
        </p:nvSpPr>
        <p:spPr>
          <a:xfrm>
            <a:off x="236400" y="1704950"/>
            <a:ext cx="2980200" cy="1926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Can be explained by:</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‘You gain stars for each opponent you beat, the stronger your opponent the more stars you gain! You lose stars for each opponent you lose to, the stronger your opponents the less stars you lose.’</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As an additional explanation element, the star gains/losses table can be shown. </a:t>
            </a:r>
            <a:endParaRPr b="0" i="0" sz="1100" u="none" cap="none" strike="noStrike">
              <a:solidFill>
                <a:schemeClr val="dk2"/>
              </a:solidFill>
              <a:latin typeface="Raleway"/>
              <a:ea typeface="Raleway"/>
              <a:cs typeface="Raleway"/>
              <a:sym typeface="Raleway"/>
            </a:endParaRPr>
          </a:p>
        </p:txBody>
      </p:sp>
      <p:sp>
        <p:nvSpPr>
          <p:cNvPr id="125" name="Google Shape;125;p21"/>
          <p:cNvSpPr txBox="1"/>
          <p:nvPr/>
        </p:nvSpPr>
        <p:spPr>
          <a:xfrm>
            <a:off x="4894725" y="1669150"/>
            <a:ext cx="2980200" cy="2442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Can be explained by:</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2"/>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chemeClr val="dk2"/>
                </a:solidFill>
                <a:latin typeface="Raleway"/>
                <a:ea typeface="Raleway"/>
                <a:cs typeface="Raleway"/>
                <a:sym typeface="Raleway"/>
              </a:rPr>
              <a:t>‘You gain stars finishing in a top position, and lose stars for finishing a bottom position. The stronger your opponents are, the more stars you gain for a win, and the less stars you lose for a loss.’</a:t>
            </a:r>
            <a:endParaRPr b="0" i="0" sz="1100" u="none" cap="none" strike="noStrike">
              <a:solidFill>
                <a:schemeClr val="dk2"/>
              </a:solidFill>
              <a:latin typeface="Raleway"/>
              <a:ea typeface="Raleway"/>
              <a:cs typeface="Raleway"/>
              <a:sym typeface="Raleway"/>
            </a:endParaRPr>
          </a:p>
        </p:txBody>
      </p:sp>
      <p:sp>
        <p:nvSpPr>
          <p:cNvPr id="126" name="Google Shape;126;p21"/>
          <p:cNvSpPr txBox="1"/>
          <p:nvPr/>
        </p:nvSpPr>
        <p:spPr>
          <a:xfrm>
            <a:off x="150425" y="3789575"/>
            <a:ext cx="83457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GB" sz="1300" u="none" cap="none" strike="noStrike">
                <a:solidFill>
                  <a:schemeClr val="dk2"/>
                </a:solidFill>
                <a:latin typeface="Raleway"/>
                <a:ea typeface="Raleway"/>
                <a:cs typeface="Raleway"/>
                <a:sym typeface="Raleway"/>
              </a:rPr>
              <a:t>Both systems can be explained in simple terms, though Rank Based having the table does make the explanation a little clearer.</a:t>
            </a:r>
            <a:endParaRPr b="0" i="0" sz="1300" u="none" cap="none" strike="noStrike">
              <a:solidFill>
                <a:schemeClr val="dk2"/>
              </a:solidFill>
              <a:latin typeface="Raleway"/>
              <a:ea typeface="Raleway"/>
              <a:cs typeface="Raleway"/>
              <a:sym typeface="Raleway"/>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